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8.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79" r:id="rId2"/>
    <p:sldId id="267" r:id="rId3"/>
    <p:sldId id="282" r:id="rId4"/>
    <p:sldId id="283" r:id="rId5"/>
    <p:sldId id="284" r:id="rId6"/>
    <p:sldId id="256" r:id="rId7"/>
    <p:sldId id="262" r:id="rId8"/>
    <p:sldId id="305" r:id="rId9"/>
    <p:sldId id="264" r:id="rId10"/>
    <p:sldId id="266" r:id="rId11"/>
    <p:sldId id="269" r:id="rId12"/>
    <p:sldId id="270" r:id="rId13"/>
    <p:sldId id="268" r:id="rId14"/>
    <p:sldId id="286" r:id="rId15"/>
    <p:sldId id="287" r:id="rId16"/>
    <p:sldId id="276" r:id="rId17"/>
    <p:sldId id="277" r:id="rId18"/>
    <p:sldId id="278" r:id="rId19"/>
    <p:sldId id="273" r:id="rId20"/>
    <p:sldId id="300" r:id="rId21"/>
    <p:sldId id="288" r:id="rId22"/>
    <p:sldId id="289" r:id="rId23"/>
    <p:sldId id="271" r:id="rId24"/>
    <p:sldId id="290" r:id="rId25"/>
    <p:sldId id="304" r:id="rId26"/>
    <p:sldId id="281" r:id="rId27"/>
    <p:sldId id="303" r:id="rId28"/>
    <p:sldId id="291" r:id="rId29"/>
    <p:sldId id="292" r:id="rId30"/>
    <p:sldId id="293" r:id="rId31"/>
    <p:sldId id="294" r:id="rId32"/>
    <p:sldId id="295" r:id="rId33"/>
    <p:sldId id="296" r:id="rId34"/>
    <p:sldId id="297" r:id="rId35"/>
    <p:sldId id="301" r:id="rId36"/>
    <p:sldId id="302" r:id="rId37"/>
    <p:sldId id="298" r:id="rId38"/>
    <p:sldId id="299" r:id="rId3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75"/>
    <p:restoredTop sz="84789"/>
  </p:normalViewPr>
  <p:slideViewPr>
    <p:cSldViewPr snapToGrid="0">
      <p:cViewPr>
        <p:scale>
          <a:sx n="89" d="100"/>
          <a:sy n="89" d="100"/>
        </p:scale>
        <p:origin x="592"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1.73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20,'35'-8,"-2"2,-24 4,1 1,12-2,-10 3,8 0,-4 0,-5 0,8 0,2 0,-7 0,5 0,-4 0,-1 0,6 0,-7 0,4 3,1-2,-5 1,10-2,-8 0,4 0,-2 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4.8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1,'61'0,"-14"0,-1 0,-21 0,7 0,-14 0,4 0,-11 0,19 0,-20 0,15 0,-13 0,3 0,3 0,0 0,-2 0,-1 0,10 0,-9 0,15 0,-18 0,9 0,5 0,-2 0,16 0,-7 0,9 0,-9 0,-2 0,-9 0,-5 0,4 0,-11 0,24 0,-16 0,14 0,-12 0,-2 0,-1 0,4 0,-4 3,0-2,4 2,-9-3,9 0,-9 0,18 0,-11 0,12 0,-14 0,4 0,-11 0,10 0,-5 0,0 0,6 0,-12 0,13 0,-7 0,1 0,1 0,8 0,-10 0,23 0,-27 0,19 0,-20 0,10 0,0 0,-2 0,1 0,-9-2,9 1,-5-2,4 3,-5 0,-1 0,13 0,-4 0,1 0,-6 0,0 0,13 0,-9 0,12 0,-15 0,1 0,2 0,-10 0,8 0,-6 0,2 0,5 0,-4 0,15 0,-16 0,24 0,-29 0,13 0,-17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55:54.56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 1,'41'0,"-9"0,-21 0,-2 0,10 2,-1-1,16 2,-17-1,7-1,-8 1,-2-2,7 0,-9 0,5 0,-2 0,0 0,4 3,-6-2,6 1,-4-2,0 0,1 3,-1-3,0 5,4-4,-6 2,6-3,-4 0,0 0,-53-6,26 5,-39-4,40 5,4 0,-14-3,9 3,-10-3,5 3,7 0,-12 0,9 0,-4 0,0 0,5 0,-5 0,-1 0,0 0,0 0,4 0,-5-3,8 3,-10-3,6 3,0 0,-8 0,10 0,-3 0,-1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2.62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1,'42'3,"-6"-3,-27 3,2-3,7 3,-4-3,6 3,-5-3,-2 3,4-3,9 8,-10-7,23 4,-29-5,15 0,-13 0,1 0,7 2,-7-1,18 2,-19-3,26 4,-28-2,29 2,-29-4,16 0,-12 0,-4 0,15 3,-14-2,7 1,-2-2,-5 0,9 0,-2 3,3-2,-2 1,-5-2,19 0,-20 0,20 0,-24 0,1 0,14 0,-14 0,20 0,-19 0,3 0,11 0,-7 0,9 0,-13 0,2 0,-2 0,3 0,3 0,-9 0,11 0,-11 0,23 0,-18 3,10-2,-15 1,3-2,2 0,9 0,-11 0,5 0,-4 0,1 0,2 0,0 0,-1 0,-3 0,4 0,-5 0,3 0,1 0,-4 0,7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5.17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48,'97'-15,"-8"7,-26 3,18 5,-13 0,21 0,-6 0,-7 0,5 0,-27 0,7 0,-7 0,-9 0,6 0,-25 0,2 0,-13 0,-4 0,9 0,-8 0,9 0,8 0,10 0,21-6,-15 5,13-5,-30 6,13 0,-18 0,-5 0,-4 0,3-3,-4 3,5-3,5 3,-9 0,10 0,-11 0,4 0,1 0,0 3,14-2,-14 5,21-5,-21 1,31-2,-12 0,6 0,6 0,-3 0,-1 0,13 0,-30 0,5 0,-12 0,-10 0,8 0,-3 0,-1 0,5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39.4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0,'45'0,"-9"0,-24 0,-6 0,16 3,4-2,-2 4,15-4,-22 1,10-2,-5 0,-4 0,5 4,-4-3,-5 2,16 2,-18-4,32 4,-34-5,20 0,-19 0,3 0,8 0,-10 0,8 0,-3 0,-4 0,6 0,-2 0,-4 0,7 0,1 0,-2 0,4 0,-11 0,17 0,-14 0,8 0,-1 0,-10 2,10-1,-5 2,-6-3,13 0,-12 0,5 0,0 0,7 0,-5 0,6 0,-13 0,3 2,3-1,-2 2,3-3,-6 0,7 0,7 0,-12 0,15 0,-19 0,6 0,0 0,-4 0,8 0,-9 0,6 0,14 0,-16 0,29 0,-35 0,15 0,-11 0,0 0,13 0,-13 0,14 0,-10 0,0 0,4-4,-9 3,9-2,-6 3,-1 0,4 0,-8-3,11 3,-8-3,3 3,0 0,-4 0,9 0,-6 0,-1 0,1 0,0 0,0 0,1 0,12 0,-13 0,17 0,-22 0,5 0,10 0,-13 0,15 0,-16 0,-2 0,13 0,-12 0,9 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44.4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13,'61'-7,"5"2,-12 5,9 0,0 0,0 0,-18 0,-4 0,0 0,-5 0,25 0,-25 0,5 0,-18 0,0 0,9 0,-7 0,7 0,0 0,-7 0,7 0,9 0,-19 0,18 0,-22 0,14 0,-7 0,7 0,0 0,-7 0,7 0,-9 0,-4 0,2 0,-7 0,7 0,-7 0,8 0,5 0,24 0,-12 3,28-2,-4 2,-4-3,2 0,-12 0,-21 0,13 0,-9 0,-15 3,22-2,-29 1,47-2,-35 0,45 6,-22-5,38 5,-25-1,22-4,-43 4,12-5,-24 0,7 0,-13 0,2 0,6 0,-1 0,6 3,-9-2,9 2,-15-3,13 0,-19 0,3 0,6 0,-9 0,23 0,-19 0,16 0,-13 0,0 0,-1 0,-2 0,0 0,1-2,-2-2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3.796"/>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44,'40'-14,"-5"3,-23 11,1 0,5 0,-4 0,4 0,-3-3,-2 3,8-6,-7 5,6-4,-6 4,4-2,6 3,-6 0,3 0,-10 0,5 0,0 0,3 0,-4 0,0 0,4 3,-2-2,9 1,-6 2,4-3,-5 2,-7-3,19 0,-20 0,20 0,-11 0,-8 0,16 3,-19-2,8 1,1-2,-1 0,5 0,-7 0,0 0,1 3,3-2,-3 2,2-1,-5-1,10 2,-8-3,16 0,-18 0,9 0,-10 0,4 0,6 0,-8 0,3 0,-2 0,4 0,0 0,4 0,-4 0,3 0,-6 0,-2 0,4 0,-6 0,11 0,-13 0,5 0,12 0,-14 0,13 0,-14 0,1 0,10 0,-3 0,7 0,-11 0,7 0,-15 0,25 0,-19 0,15 0,-14 0,3 3,1-2,-3 3,1-4,-4 0,3 0,2 0,-5 0,5 0,-2 5,0-1,2 3,-5-2,5-4,-5 1,7-2,-6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9.027"/>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38,'46'-11,"4"3,-31 8,12 0,-22 0,11 0,-7 0,3 0,2 0,-2 0,0 0,2 0,-5 0,8 0,-8 0,5 0,-2 0,5 0,-6 0,7-3,-11 3,4-3,3 3,4 0,-4 0,2 0,-8 0,4 0,3 0,-3 0,-1 0,5 0,-8 0,7 0,-1 0,-1 0,2 0,-4 0,0-3,-2 2,5-4,-5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45.26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0,'76'10,"-15"-1,-54-7,-1-1,19 5,-14-6,17 6,-16-6,1 6,5-5,-5 4,8-4,-10 2,9-1,-7-1,3 2,5-3,-10 0,9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32737-06AC-C541-A353-627B4DB7987B}" type="datetimeFigureOut">
              <a:rPr lang="en-CA" smtClean="0"/>
              <a:t>2024-09-06</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D6CF9-E835-9041-B5D4-46E5ED18BA04}" type="slidenum">
              <a:rPr lang="en-CA" smtClean="0"/>
              <a:t>‹nr.›</a:t>
            </a:fld>
            <a:endParaRPr lang="en-CA"/>
          </a:p>
        </p:txBody>
      </p:sp>
    </p:spTree>
    <p:extLst>
      <p:ext uri="{BB962C8B-B14F-4D97-AF65-F5344CB8AC3E}">
        <p14:creationId xmlns:p14="http://schemas.microsoft.com/office/powerpoint/2010/main" val="357523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79438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23</a:t>
            </a:fld>
            <a:endParaRPr lang="en-CA"/>
          </a:p>
        </p:txBody>
      </p:sp>
    </p:spTree>
    <p:extLst>
      <p:ext uri="{BB962C8B-B14F-4D97-AF65-F5344CB8AC3E}">
        <p14:creationId xmlns:p14="http://schemas.microsoft.com/office/powerpoint/2010/main" val="124842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24</a:t>
            </a:fld>
            <a:endParaRPr lang="en-CA"/>
          </a:p>
        </p:txBody>
      </p:sp>
    </p:spTree>
    <p:extLst>
      <p:ext uri="{BB962C8B-B14F-4D97-AF65-F5344CB8AC3E}">
        <p14:creationId xmlns:p14="http://schemas.microsoft.com/office/powerpoint/2010/main" val="26888929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27FDD-5287-C55B-A5B7-0C4F0F81EE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7D079A9-25E4-3125-7251-2C7C6F4305D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0B0977C-CEA1-9B94-F67C-3D359DDD395E}"/>
              </a:ext>
            </a:extLst>
          </p:cNvPr>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a:extLst>
              <a:ext uri="{FF2B5EF4-FFF2-40B4-BE49-F238E27FC236}">
                <a16:creationId xmlns:a16="http://schemas.microsoft.com/office/drawing/2014/main" id="{BBFCB78E-5D65-C27A-6D0A-07E771A70587}"/>
              </a:ext>
            </a:extLst>
          </p:cNvPr>
          <p:cNvSpPr>
            <a:spLocks noGrp="1"/>
          </p:cNvSpPr>
          <p:nvPr>
            <p:ph type="sldNum" sz="quarter" idx="5"/>
          </p:nvPr>
        </p:nvSpPr>
        <p:spPr/>
        <p:txBody>
          <a:bodyPr/>
          <a:lstStyle/>
          <a:p>
            <a:fld id="{283C9822-1B8D-CD41-8315-F36C69B97E36}" type="slidenum">
              <a:rPr lang="en-CA" smtClean="0"/>
              <a:t>25</a:t>
            </a:fld>
            <a:endParaRPr lang="en-CA"/>
          </a:p>
        </p:txBody>
      </p:sp>
    </p:spTree>
    <p:extLst>
      <p:ext uri="{BB962C8B-B14F-4D97-AF65-F5344CB8AC3E}">
        <p14:creationId xmlns:p14="http://schemas.microsoft.com/office/powerpoint/2010/main" val="3306754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26</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9586-9812-A198-8F39-047CA61341D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F6420DE-83CA-6ECB-F092-581DBE9236A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71026C6-F4CD-083B-1B35-EE2F7A150B9D}"/>
              </a:ext>
            </a:extLst>
          </p:cNvPr>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a:extLst>
              <a:ext uri="{FF2B5EF4-FFF2-40B4-BE49-F238E27FC236}">
                <a16:creationId xmlns:a16="http://schemas.microsoft.com/office/drawing/2014/main" id="{38CAC246-B62D-77EF-3936-7C9A6930E39A}"/>
              </a:ext>
            </a:extLst>
          </p:cNvPr>
          <p:cNvSpPr>
            <a:spLocks noGrp="1"/>
          </p:cNvSpPr>
          <p:nvPr>
            <p:ph type="sldNum" sz="quarter" idx="5"/>
          </p:nvPr>
        </p:nvSpPr>
        <p:spPr/>
        <p:txBody>
          <a:bodyPr/>
          <a:lstStyle/>
          <a:p>
            <a:fld id="{283C9822-1B8D-CD41-8315-F36C69B97E36}" type="slidenum">
              <a:rPr lang="en-CA" smtClean="0"/>
              <a:t>27</a:t>
            </a:fld>
            <a:endParaRPr lang="en-CA"/>
          </a:p>
        </p:txBody>
      </p:sp>
    </p:spTree>
    <p:extLst>
      <p:ext uri="{BB962C8B-B14F-4D97-AF65-F5344CB8AC3E}">
        <p14:creationId xmlns:p14="http://schemas.microsoft.com/office/powerpoint/2010/main" val="147711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28</a:t>
            </a:fld>
            <a:endParaRPr lang="en-CA"/>
          </a:p>
        </p:txBody>
      </p:sp>
    </p:spTree>
    <p:extLst>
      <p:ext uri="{BB962C8B-B14F-4D97-AF65-F5344CB8AC3E}">
        <p14:creationId xmlns:p14="http://schemas.microsoft.com/office/powerpoint/2010/main" val="196249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29</a:t>
            </a:fld>
            <a:endParaRPr lang="en-CA"/>
          </a:p>
        </p:txBody>
      </p:sp>
    </p:spTree>
    <p:extLst>
      <p:ext uri="{BB962C8B-B14F-4D97-AF65-F5344CB8AC3E}">
        <p14:creationId xmlns:p14="http://schemas.microsoft.com/office/powerpoint/2010/main" val="3562229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30</a:t>
            </a:fld>
            <a:endParaRPr lang="en-CA"/>
          </a:p>
        </p:txBody>
      </p:sp>
    </p:spTree>
    <p:extLst>
      <p:ext uri="{BB962C8B-B14F-4D97-AF65-F5344CB8AC3E}">
        <p14:creationId xmlns:p14="http://schemas.microsoft.com/office/powerpoint/2010/main" val="3155457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32</a:t>
            </a:fld>
            <a:endParaRPr lang="en-CA"/>
          </a:p>
        </p:txBody>
      </p:sp>
    </p:spTree>
    <p:extLst>
      <p:ext uri="{BB962C8B-B14F-4D97-AF65-F5344CB8AC3E}">
        <p14:creationId xmlns:p14="http://schemas.microsoft.com/office/powerpoint/2010/main" val="842002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Object-</a:t>
            </a:r>
            <a:r>
              <a:rPr lang="nl-NL" b="0" i="0" u="none" strike="noStrike" dirty="0" err="1">
                <a:effectLst/>
                <a:latin typeface="system-ui"/>
              </a:rPr>
              <a:t>Oriented</a:t>
            </a:r>
            <a:r>
              <a:rPr lang="nl-NL" b="0" i="0" u="none" strike="noStrike" dirty="0">
                <a:effectLst/>
                <a:latin typeface="system-ui"/>
              </a:rPr>
              <a:t> Programming is a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paradime</a:t>
            </a:r>
            <a:r>
              <a:rPr lang="nl-NL" b="0" i="0" u="none" strike="noStrike" dirty="0">
                <a:effectLst/>
                <a:latin typeface="system-ui"/>
              </a:rPr>
              <a:t> </a:t>
            </a:r>
            <a:r>
              <a:rPr lang="nl-NL" b="0" i="0" u="none" strike="noStrike" dirty="0" err="1">
                <a:effectLst/>
                <a:latin typeface="system-ui"/>
              </a:rPr>
              <a:t>based</a:t>
            </a:r>
            <a:r>
              <a:rPr lang="nl-NL" b="0" i="0" u="none" strike="noStrike" dirty="0">
                <a:effectLst/>
                <a:latin typeface="system-ui"/>
              </a:rPr>
              <a:t> on </a:t>
            </a:r>
            <a:r>
              <a:rPr lang="nl-NL" b="0" i="0" u="none" strike="noStrike" dirty="0" err="1">
                <a:effectLst/>
                <a:latin typeface="system-ui"/>
              </a:rPr>
              <a:t>objects</a:t>
            </a:r>
            <a:r>
              <a:rPr lang="nl-NL" b="0" i="0" u="none" strike="noStrike" dirty="0">
                <a:effectLst/>
                <a:latin typeface="system-ui"/>
              </a:rPr>
              <a:t> or data </a:t>
            </a:r>
            <a:r>
              <a:rPr lang="nl-NL" b="0" i="0" u="none" strike="noStrike" dirty="0" err="1">
                <a:effectLst/>
                <a:latin typeface="system-ui"/>
              </a:rPr>
              <a:t>rather</a:t>
            </a:r>
            <a:r>
              <a:rPr lang="nl-NL" b="0" i="0" u="none" strike="noStrike" dirty="0">
                <a:effectLst/>
                <a:latin typeface="system-ui"/>
              </a:rPr>
              <a:t> </a:t>
            </a:r>
            <a:r>
              <a:rPr lang="nl-NL" b="0" i="0" u="none" strike="noStrike" dirty="0" err="1">
                <a:effectLst/>
                <a:latin typeface="system-ui"/>
              </a:rPr>
              <a:t>than</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is approach is well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projects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large </a:t>
            </a:r>
            <a:r>
              <a:rPr lang="nl-NL" b="0" i="0" u="none" strike="noStrike" dirty="0" err="1">
                <a:effectLst/>
                <a:latin typeface="system-ui"/>
              </a:rPr>
              <a:t>and</a:t>
            </a:r>
            <a:r>
              <a:rPr lang="nl-NL" b="0" i="0" u="none" strike="noStrike" dirty="0">
                <a:effectLst/>
                <a:latin typeface="system-ui"/>
              </a:rPr>
              <a:t> complex. </a:t>
            </a:r>
            <a:br>
              <a:rPr lang="nl-NL" b="0" i="0" u="none" strike="noStrike" dirty="0">
                <a:effectLst/>
                <a:latin typeface="system-ui"/>
              </a:rPr>
            </a:br>
            <a:r>
              <a:rPr lang="nl-NL" b="0" i="0" u="none" strike="noStrike" dirty="0">
                <a:effectLst/>
                <a:latin typeface="system-ui"/>
              </a:rPr>
              <a:t>The </a:t>
            </a:r>
            <a:r>
              <a:rPr lang="nl-NL" b="0" i="0" u="none" strike="noStrike" dirty="0" err="1">
                <a:effectLst/>
                <a:latin typeface="system-ui"/>
              </a:rPr>
              <a:t>structure</a:t>
            </a:r>
            <a:r>
              <a:rPr lang="nl-NL" b="0" i="0" u="none" strike="noStrike" dirty="0">
                <a:effectLst/>
                <a:latin typeface="system-ui"/>
              </a:rPr>
              <a:t> of OOP </a:t>
            </a:r>
            <a:r>
              <a:rPr lang="nl-NL" b="0" i="0" u="none" strike="noStrike" dirty="0" err="1">
                <a:effectLst/>
                <a:latin typeface="system-ui"/>
              </a:rPr>
              <a:t>makes</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exceptionally</a:t>
            </a:r>
            <a:r>
              <a:rPr lang="nl-NL" b="0" i="0" u="none" strike="noStrike" dirty="0">
                <a:effectLst/>
                <a:latin typeface="system-ui"/>
              </a:rPr>
              <a:t>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collaborative</a:t>
            </a:r>
            <a:r>
              <a:rPr lang="nl-NL" b="0" i="0" u="none" strike="noStrike" dirty="0">
                <a:effectLst/>
                <a:latin typeface="system-ui"/>
              </a:rPr>
              <a:t> development </a:t>
            </a:r>
            <a:r>
              <a:rPr lang="nl-NL" b="0" i="0" u="none" strike="noStrike" dirty="0" err="1">
                <a:effectLst/>
                <a:latin typeface="system-ui"/>
              </a:rPr>
              <a:t>and</a:t>
            </a:r>
            <a:r>
              <a:rPr lang="nl-NL" b="0" i="0" u="none" strike="noStrike" dirty="0">
                <a:effectLst/>
                <a:latin typeface="system-ui"/>
              </a:rPr>
              <a:t> code </a:t>
            </a:r>
            <a:r>
              <a:rPr lang="nl-NL" b="0" i="0" u="none" strike="noStrike" dirty="0" err="1">
                <a:effectLst/>
                <a:latin typeface="system-ui"/>
              </a:rPr>
              <a:t>usability</a:t>
            </a:r>
            <a:r>
              <a:rPr lang="nl-NL" b="0" i="0" u="none" strike="noStrike" dirty="0">
                <a:effectLst/>
                <a:latin typeface="system-ui"/>
              </a:rPr>
              <a:t>.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often</a:t>
            </a:r>
            <a:r>
              <a:rPr lang="nl-NL" b="0" i="0" u="none" strike="noStrike" dirty="0">
                <a:effectLst/>
                <a:latin typeface="system-ui"/>
              </a:rPr>
              <a:t> have different </a:t>
            </a:r>
            <a:r>
              <a:rPr lang="nl-NL" b="0" i="0" u="none" strike="noStrike" dirty="0" err="1">
                <a:effectLst/>
                <a:latin typeface="system-ui"/>
              </a:rPr>
              <a:t>aspects</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them</a:t>
            </a:r>
            <a:r>
              <a:rPr lang="nl-NL" b="0" i="0" u="none" strike="noStrike" dirty="0">
                <a:effectLst/>
                <a:latin typeface="system-ui"/>
              </a:rPr>
              <a:t>. </a:t>
            </a:r>
            <a:r>
              <a:rPr lang="nl-NL" b="0" i="0" u="none" strike="noStrike" dirty="0" err="1">
                <a:effectLst/>
                <a:latin typeface="system-ui"/>
              </a:rPr>
              <a:t>Starting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extracting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some</a:t>
            </a:r>
            <a:r>
              <a:rPr lang="nl-NL" b="0" i="0" u="none" strike="noStrike" dirty="0">
                <a:effectLst/>
                <a:latin typeface="system-ui"/>
              </a:rPr>
              <a:t> preprocessing steps, </a:t>
            </a:r>
            <a:r>
              <a:rPr lang="nl-NL" b="0" i="0" u="none" strike="noStrike" dirty="0" err="1">
                <a:effectLst/>
                <a:latin typeface="system-ui"/>
              </a:rPr>
              <a:t>possible</a:t>
            </a:r>
            <a:r>
              <a:rPr lang="nl-NL" b="0" i="0" u="none" strike="noStrike" dirty="0">
                <a:effectLst/>
                <a:latin typeface="system-ui"/>
              </a:rPr>
              <a:t> filtering or </a:t>
            </a:r>
            <a:r>
              <a:rPr lang="nl-NL" b="0" i="0" u="none" strike="noStrike" dirty="0" err="1">
                <a:effectLst/>
                <a:latin typeface="system-ui"/>
              </a:rPr>
              <a:t>normalisation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actual</a:t>
            </a:r>
            <a:r>
              <a:rPr lang="nl-NL" b="0" i="0" u="none" strike="noStrike" dirty="0">
                <a:effectLst/>
                <a:latin typeface="system-ui"/>
              </a:rPr>
              <a:t> analysis e.g. step </a:t>
            </a:r>
            <a:r>
              <a:rPr lang="nl-NL" b="0" i="0" u="none" strike="noStrike" dirty="0" err="1">
                <a:effectLst/>
                <a:latin typeface="system-ui"/>
              </a:rPr>
              <a:t>detection</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calculating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outcome</a:t>
            </a:r>
            <a:r>
              <a:rPr lang="nl-NL" b="0" i="0" u="none" strike="noStrike" dirty="0">
                <a:effectLst/>
                <a:latin typeface="system-ui"/>
              </a:rPr>
              <a:t> variables. </a:t>
            </a:r>
            <a:r>
              <a:rPr lang="nl-NL" b="0" i="0" u="none" strike="noStrike" dirty="0" err="1">
                <a:effectLst/>
                <a:latin typeface="system-ui"/>
              </a:rPr>
              <a:t>All</a:t>
            </a:r>
            <a:r>
              <a:rPr lang="nl-NL" b="0" i="0" u="none" strike="noStrike" dirty="0">
                <a:effectLst/>
                <a:latin typeface="system-ui"/>
              </a:rPr>
              <a:t> these different </a:t>
            </a:r>
            <a:r>
              <a:rPr lang="nl-NL" b="0" i="0" u="none" strike="noStrike" dirty="0" err="1">
                <a:effectLst/>
                <a:latin typeface="system-ui"/>
              </a:rPr>
              <a:t>components</a:t>
            </a:r>
            <a:r>
              <a:rPr lang="nl-NL" b="0" i="0" u="none" strike="noStrike" dirty="0">
                <a:effectLst/>
                <a:latin typeface="system-ui"/>
              </a:rPr>
              <a:t> of a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could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considered</a:t>
            </a:r>
            <a:r>
              <a:rPr lang="nl-NL" b="0" i="0" u="none" strike="noStrike" dirty="0">
                <a:effectLst/>
                <a:latin typeface="system-ui"/>
              </a:rPr>
              <a:t> </a:t>
            </a:r>
            <a:r>
              <a:rPr lang="nl-NL" b="1" i="0" u="none" strike="noStrike" dirty="0">
                <a:effectLst/>
                <a:latin typeface="system-ui"/>
              </a:rPr>
              <a:t>modules</a:t>
            </a:r>
            <a:r>
              <a:rPr lang="nl-NL" b="0" i="0" u="none" strike="noStrike" dirty="0">
                <a:effectLst/>
                <a:latin typeface="system-ui"/>
              </a:rPr>
              <a: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used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OOP </a:t>
            </a:r>
            <a:r>
              <a:rPr lang="nl-NL" b="0" i="0" u="none" strike="noStrike" dirty="0" err="1">
                <a:effectLst/>
                <a:latin typeface="system-ui"/>
              </a:rPr>
              <a:t>simplifies</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relationships</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project. </a:t>
            </a:r>
            <a:r>
              <a:rPr lang="nl-NL" b="0" i="0" u="none" strike="noStrike" dirty="0" err="1">
                <a:effectLst/>
                <a:latin typeface="system-ui"/>
              </a:rPr>
              <a:t>However</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might</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hard </a:t>
            </a:r>
            <a:r>
              <a:rPr lang="nl-NL" b="0" i="0" u="none" strike="noStrike" dirty="0" err="1">
                <a:effectLst/>
                <a:latin typeface="system-ui"/>
              </a:rPr>
              <a:t>to</a:t>
            </a:r>
            <a:r>
              <a:rPr lang="nl-NL" b="0" i="0" u="none" strike="noStrike" dirty="0">
                <a:effectLst/>
                <a:latin typeface="system-ui"/>
              </a:rPr>
              <a:t> start </a:t>
            </a:r>
            <a:r>
              <a:rPr lang="nl-NL" b="0" i="0" u="none" strike="noStrike" dirty="0" err="1">
                <a:effectLst/>
                <a:latin typeface="system-ui"/>
              </a:rPr>
              <a:t>with</a:t>
            </a:r>
            <a:r>
              <a:rPr lang="nl-NL" b="0" i="0" u="none" strike="noStrike" dirty="0">
                <a:effectLst/>
                <a:latin typeface="system-ui"/>
              </a:rPr>
              <a:t>, as most </a:t>
            </a:r>
            <a:r>
              <a:rPr lang="nl-NL" b="0" i="0" u="none" strike="noStrike" dirty="0" err="1">
                <a:effectLst/>
                <a:latin typeface="system-ui"/>
              </a:rPr>
              <a:t>programming</a:t>
            </a:r>
            <a:r>
              <a:rPr lang="nl-NL" b="0" i="0" u="none" strike="noStrike" dirty="0">
                <a:effectLst/>
                <a:latin typeface="system-ui"/>
              </a:rPr>
              <a:t> is </a:t>
            </a:r>
            <a:r>
              <a:rPr lang="nl-NL" b="0" i="0" u="none" strike="noStrike" dirty="0" err="1">
                <a:effectLst/>
                <a:latin typeface="system-ui"/>
              </a:rPr>
              <a:t>taught</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 </a:t>
            </a:r>
            <a:r>
              <a:rPr lang="nl-NL" b="0" i="0" u="none" strike="noStrike" dirty="0" err="1">
                <a:effectLst/>
                <a:latin typeface="system-ui"/>
              </a:rPr>
              <a:t>functions</a:t>
            </a:r>
            <a:r>
              <a:rPr lang="nl-NL" b="0" i="0" u="none" strike="noStrike" dirty="0">
                <a:effectLst/>
                <a:latin typeface="system-ui"/>
              </a:rPr>
              <a:t> approach. </a:t>
            </a:r>
            <a:br>
              <a:rPr lang="nl-NL" b="0" i="0" u="none" strike="noStrike" dirty="0">
                <a:effectLst/>
                <a:latin typeface="system-ui"/>
              </a:rPr>
            </a:br>
            <a:endParaRPr lang="nl-NL" b="0" i="0" u="none" strike="noStrike" dirty="0">
              <a:effectLst/>
              <a:latin typeface="system-ui"/>
            </a:endParaRPr>
          </a:p>
          <a:p>
            <a:pPr algn="l"/>
            <a:r>
              <a:rPr lang="nl-NL" b="0" i="0" u="none" strike="noStrike" dirty="0">
                <a:effectLst/>
                <a:latin typeface="system-ui"/>
              </a:rPr>
              <a:t>The first step in OOP is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identify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objects</a:t>
            </a:r>
            <a:r>
              <a:rPr lang="nl-NL" b="0" i="0" u="none" strike="noStrike" dirty="0">
                <a:effectLst/>
                <a:latin typeface="system-ui"/>
              </a:rPr>
              <a:t> </a:t>
            </a:r>
            <a:r>
              <a:rPr lang="nl-NL" b="0" i="0" u="none" strike="noStrike" dirty="0" err="1">
                <a:effectLst/>
                <a:latin typeface="system-ui"/>
              </a:rPr>
              <a:t>you'd</a:t>
            </a:r>
            <a:r>
              <a:rPr lang="nl-NL" b="0" i="0" u="none" strike="noStrike" dirty="0">
                <a:effectLst/>
                <a:latin typeface="system-ui"/>
              </a:rPr>
              <a:t> want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manipulate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how</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relate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each</a:t>
            </a:r>
            <a:r>
              <a:rPr lang="nl-NL" b="0" i="0" u="none" strike="noStrike" dirty="0">
                <a:effectLst/>
                <a:latin typeface="system-ui"/>
              </a:rPr>
              <a:t> </a:t>
            </a:r>
            <a:r>
              <a:rPr lang="nl-NL" b="0" i="0" u="none" strike="noStrike" dirty="0" err="1">
                <a:effectLst/>
                <a:latin typeface="system-ui"/>
              </a:rPr>
              <a:t>other</a:t>
            </a:r>
            <a:r>
              <a:rPr lang="nl-NL" b="0" i="0" u="none" strike="noStrike" dirty="0">
                <a:effectLst/>
                <a:latin typeface="system-ui"/>
              </a:rPr>
              <a:t>. The </a:t>
            </a:r>
            <a:r>
              <a:rPr lang="nl-NL" b="0" i="0" u="none" strike="noStrike" dirty="0" err="1">
                <a:effectLst/>
                <a:latin typeface="system-ui"/>
              </a:rPr>
              <a:t>structure</a:t>
            </a:r>
            <a:r>
              <a:rPr lang="nl-NL" b="0" i="0" u="none" strike="noStrike" dirty="0">
                <a:effectLst/>
                <a:latin typeface="system-ui"/>
              </a:rPr>
              <a:t> of OOP is as </a:t>
            </a:r>
            <a:r>
              <a:rPr lang="nl-NL" b="0" i="0" u="none" strike="noStrike" dirty="0" err="1">
                <a:effectLst/>
                <a:latin typeface="system-ui"/>
              </a:rPr>
              <a:t>follows</a:t>
            </a:r>
            <a:r>
              <a:rPr lang="nl-NL" b="0" i="0" u="none" strike="noStrike" dirty="0">
                <a:effectLst/>
                <a:latin typeface="system-ui"/>
              </a:rPr>
              <a:t>:</a:t>
            </a:r>
          </a:p>
          <a:p>
            <a:endParaRPr lang="en-CA" dirty="0"/>
          </a:p>
          <a:p>
            <a:pPr algn="l"/>
            <a:r>
              <a:rPr lang="nl-NL" b="0" i="0" u="none" strike="noStrike" dirty="0">
                <a:effectLst/>
                <a:latin typeface="system-ui"/>
              </a:rPr>
              <a:t>Python is </a:t>
            </a:r>
            <a:r>
              <a:rPr lang="nl-NL" b="0" i="0" u="none" strike="noStrike" dirty="0" err="1">
                <a:effectLst/>
                <a:latin typeface="system-ui"/>
              </a:rPr>
              <a:t>currently</a:t>
            </a:r>
            <a:r>
              <a:rPr lang="nl-NL" b="0" i="0" u="none" strike="noStrike" dirty="0">
                <a:effectLst/>
                <a:latin typeface="system-ui"/>
              </a:rPr>
              <a:t> </a:t>
            </a:r>
            <a:r>
              <a:rPr lang="nl-NL" b="0" i="0" u="none" strike="noStrike" dirty="0" err="1">
                <a:effectLst/>
                <a:latin typeface="system-ui"/>
              </a:rPr>
              <a:t>one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most </a:t>
            </a:r>
            <a:r>
              <a:rPr lang="nl-NL" b="0" i="0" u="none" strike="noStrike" dirty="0" err="1">
                <a:effectLst/>
                <a:latin typeface="system-ui"/>
              </a:rPr>
              <a:t>popular</a:t>
            </a:r>
            <a:r>
              <a:rPr lang="nl-NL" b="0" i="0" u="none" strike="noStrike" dirty="0">
                <a:effectLst/>
                <a:latin typeface="system-ui"/>
              </a:rPr>
              <a:t>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languages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build</a:t>
            </a:r>
            <a:r>
              <a:rPr lang="nl-NL" b="0" i="0" u="none" strike="noStrike" dirty="0">
                <a:effectLst/>
                <a:latin typeface="system-ui"/>
              </a:rPr>
              <a:t> </a:t>
            </a:r>
            <a:r>
              <a:rPr lang="nl-NL" b="0" i="0" u="none" strike="noStrike" dirty="0" err="1">
                <a:effectLst/>
                <a:latin typeface="system-ui"/>
              </a:rPr>
              <a:t>around</a:t>
            </a:r>
            <a:r>
              <a:rPr lang="nl-NL" b="0" i="0" u="none" strike="noStrike" dirty="0">
                <a:effectLst/>
                <a:latin typeface="system-ui"/>
              </a:rPr>
              <a:t> OOP. The </a:t>
            </a:r>
            <a:r>
              <a:rPr lang="nl-NL" b="0" i="0" u="none" strike="noStrike" dirty="0" err="1">
                <a:effectLst/>
                <a:latin typeface="system-ui"/>
              </a:rPr>
              <a:t>telltale</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code has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structure</a:t>
            </a:r>
            <a:r>
              <a:rPr lang="nl-NL" b="0" i="0" u="none" strike="noStrike" dirty="0">
                <a:effectLst/>
                <a:latin typeface="system-ui"/>
              </a:rPr>
              <a:t> of </a:t>
            </a:r>
            <a:r>
              <a:rPr lang="nl-NL" b="1" i="0" u="none" strike="noStrike" dirty="0" err="1">
                <a:effectLst/>
                <a:latin typeface="system-ui"/>
              </a:rPr>
              <a:t>object.method</a:t>
            </a:r>
            <a:r>
              <a:rPr lang="nl-NL" b="1" i="0" u="none" strike="noStrike" dirty="0">
                <a:effectLst/>
                <a:latin typeface="system-ui"/>
              </a:rPr>
              <a:t>()</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a:t>
            </a:r>
            <a:r>
              <a:rPr lang="nl-NL" b="0" i="0" u="none" strike="noStrike" dirty="0" err="1">
                <a:effectLst/>
                <a:latin typeface="system-ui"/>
              </a:rPr>
              <a:t>my_array.max</a:t>
            </a:r>
            <a:r>
              <a:rPr lang="nl-NL" b="0" i="0" u="none" strike="noStrike" dirty="0">
                <a:effectLst/>
                <a:latin typeface="system-ui"/>
              </a:rPr>
              <a:t>()---</a:t>
            </a:r>
            <a:r>
              <a:rPr lang="nl-NL" b="0" i="0" u="none" strike="noStrike" dirty="0" err="1">
                <a:effectLst/>
                <a:latin typeface="system-ui"/>
              </a:rPr>
              <a:t>find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maximum </a:t>
            </a:r>
            <a:r>
              <a:rPr lang="nl-NL" b="0" i="0" u="none" strike="noStrike" dirty="0" err="1">
                <a:effectLst/>
                <a:latin typeface="system-ui"/>
              </a:rPr>
              <a:t>value</a:t>
            </a:r>
            <a:r>
              <a:rPr lang="nl-NL" b="0" i="0" u="none" strike="noStrike" dirty="0">
                <a:effectLst/>
                <a:latin typeface="system-ui"/>
              </a:rPr>
              <a:t> in </a:t>
            </a:r>
            <a:r>
              <a:rPr lang="nl-NL" b="0" i="0" u="none" strike="noStrike" dirty="0" err="1">
                <a:effectLst/>
                <a:latin typeface="system-ui"/>
              </a:rPr>
              <a:t>the</a:t>
            </a:r>
            <a:r>
              <a:rPr lang="nl-NL" b="0" i="0" u="none" strike="noStrike" dirty="0">
                <a:effectLst/>
                <a:latin typeface="system-ui"/>
              </a:rPr>
              <a:t> array; or </a:t>
            </a:r>
            <a:r>
              <a:rPr lang="nl-NL" b="0" i="0" u="none" strike="noStrike" dirty="0" err="1">
                <a:effectLst/>
                <a:latin typeface="system-ui"/>
              </a:rPr>
              <a:t>my_dataframe.head</a:t>
            </a:r>
            <a:r>
              <a:rPr lang="nl-NL" b="0" i="0" u="none" strike="noStrike" dirty="0">
                <a:effectLst/>
                <a:latin typeface="system-ui"/>
              </a:rPr>
              <a:t>()---displays </a:t>
            </a:r>
            <a:r>
              <a:rPr lang="nl-NL" b="0" i="0" u="none" strike="noStrike" dirty="0" err="1">
                <a:effectLst/>
                <a:latin typeface="system-ui"/>
              </a:rPr>
              <a:t>the</a:t>
            </a:r>
            <a:r>
              <a:rPr lang="nl-NL" b="0" i="0" u="none" strike="noStrike" dirty="0">
                <a:effectLst/>
                <a:latin typeface="system-ui"/>
              </a:rPr>
              <a:t> first 5 </a:t>
            </a:r>
            <a:r>
              <a:rPr lang="nl-NL" b="0" i="0" u="none" strike="noStrike" dirty="0" err="1">
                <a:effectLst/>
                <a:latin typeface="system-ui"/>
              </a:rPr>
              <a:t>rows</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Here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have </a:t>
            </a:r>
            <a:r>
              <a:rPr lang="nl-NL" b="0" i="0" u="none" strike="noStrike" dirty="0" err="1">
                <a:effectLst/>
                <a:latin typeface="system-ui"/>
              </a:rPr>
              <a:t>the</a:t>
            </a:r>
            <a:r>
              <a:rPr lang="nl-NL" b="0" i="0" u="none" strike="noStrike" dirty="0">
                <a:effectLst/>
                <a:latin typeface="system-ui"/>
              </a:rPr>
              <a:t> object </a:t>
            </a:r>
            <a:r>
              <a:rPr lang="nl-NL" b="0" i="0" u="none" strike="noStrike" dirty="0" err="1">
                <a:effectLst/>
                <a:latin typeface="system-ui"/>
              </a:rPr>
              <a:t>my_array</a:t>
            </a:r>
            <a:r>
              <a:rPr lang="nl-NL" b="0" i="0" u="none" strike="noStrike" dirty="0">
                <a:effectLst/>
                <a:latin typeface="system-ui"/>
              </a:rPr>
              <a:t> or </a:t>
            </a:r>
            <a:r>
              <a:rPr lang="nl-NL" b="0" i="0" u="none" strike="noStrike" dirty="0" err="1">
                <a:effectLst/>
                <a:latin typeface="system-ui"/>
              </a:rPr>
              <a:t>my_dataframe</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constructed</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Array or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functionality</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like max() or </a:t>
            </a:r>
            <a:r>
              <a:rPr lang="nl-NL" b="0" i="0" u="none" strike="noStrike" dirty="0" err="1">
                <a:effectLst/>
                <a:latin typeface="system-ui"/>
              </a:rPr>
              <a:t>head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manipulated</a:t>
            </a:r>
            <a:r>
              <a:rPr lang="nl-NL" b="0" i="0" u="none" strike="noStrike" dirty="0">
                <a:effectLst/>
                <a:latin typeface="system-ui"/>
              </a:rPr>
              <a:t>.</a:t>
            </a:r>
          </a:p>
          <a:p>
            <a:pPr algn="l"/>
            <a:r>
              <a:rPr lang="nl-NL" b="0" i="0" u="none" strike="noStrike" dirty="0" err="1">
                <a:effectLst/>
                <a:latin typeface="system-ui"/>
              </a:rPr>
              <a:t>Now</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know</a:t>
            </a:r>
            <a:r>
              <a:rPr lang="nl-NL" b="0" i="0" u="none" strike="noStrike" dirty="0">
                <a:effectLst/>
                <a:latin typeface="system-ui"/>
              </a:rPr>
              <a:t> a bit </a:t>
            </a:r>
            <a:r>
              <a:rPr lang="nl-NL" b="0" i="0" u="none" strike="noStrike" dirty="0" err="1">
                <a:effectLst/>
                <a:latin typeface="system-ui"/>
              </a:rPr>
              <a:t>about</a:t>
            </a:r>
            <a:r>
              <a:rPr lang="nl-NL" b="0" i="0" u="none" strike="noStrike" dirty="0">
                <a:effectLst/>
                <a:latin typeface="system-ui"/>
              </a:rPr>
              <a:t> OOP, we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a:t>
            </a:r>
            <a:r>
              <a:rPr lang="nl-NL" b="0" i="0" u="none" strike="noStrike" dirty="0" err="1">
                <a:effectLst/>
                <a:latin typeface="system-ui"/>
              </a:rPr>
              <a:t>knowledge</a:t>
            </a:r>
            <a:r>
              <a:rPr lang="nl-NL" b="0" i="0" u="none" strike="noStrike" dirty="0">
                <a:effectLst/>
                <a:latin typeface="system-ui"/>
              </a:rPr>
              <a:t> on </a:t>
            </a:r>
            <a:r>
              <a:rPr lang="nl-NL" b="0" i="0" u="none" strike="noStrike" dirty="0" err="1">
                <a:effectLst/>
                <a:latin typeface="system-ui"/>
              </a:rPr>
              <a:t>working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data. Every object, </a:t>
            </a:r>
            <a:r>
              <a:rPr lang="nl-NL" b="0" i="0" u="none" strike="noStrike" dirty="0" err="1">
                <a:effectLst/>
                <a:latin typeface="system-ui"/>
              </a:rPr>
              <a:t>such</a:t>
            </a:r>
            <a:r>
              <a:rPr lang="nl-NL" b="0" i="0" u="none" strike="noStrike" dirty="0">
                <a:effectLst/>
                <a:latin typeface="system-ui"/>
              </a:rPr>
              <a:t> as a </a:t>
            </a:r>
            <a:r>
              <a:rPr lang="nl-NL" b="0" i="0" u="none" strike="noStrike" dirty="0" err="1">
                <a:effectLst/>
                <a:latin typeface="system-ui"/>
              </a:rPr>
              <a:t>numpy</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or </a:t>
            </a:r>
            <a:r>
              <a:rPr lang="nl-NL" b="0" i="0" u="none" strike="noStrike" dirty="0" err="1">
                <a:effectLst/>
                <a:latin typeface="system-ui"/>
              </a:rPr>
              <a:t>pyplot</a:t>
            </a:r>
            <a:r>
              <a:rPr lang="nl-NL" b="0" i="0" u="none" strike="noStrike" dirty="0">
                <a:effectLst/>
                <a:latin typeface="system-ui"/>
              </a:rPr>
              <a:t> object has </a:t>
            </a:r>
            <a:r>
              <a:rPr lang="nl-NL" b="0" i="1" u="none" strike="noStrike" dirty="0" err="1">
                <a:effectLst/>
                <a:latin typeface="system-ui"/>
              </a:rPr>
              <a:t>methods</a:t>
            </a:r>
            <a:r>
              <a:rPr lang="nl-NL" b="0" i="0" u="none" strike="noStrike" dirty="0">
                <a:effectLst/>
                <a:latin typeface="system-ui"/>
              </a:rPr>
              <a:t> </a:t>
            </a:r>
            <a:r>
              <a:rPr lang="nl-NL" b="0" i="0" u="none" strike="noStrike" dirty="0" err="1">
                <a:effectLst/>
                <a:latin typeface="system-ui"/>
              </a:rPr>
              <a:t>associated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it. </a:t>
            </a:r>
            <a:r>
              <a:rPr lang="nl-NL" b="1" i="0" u="none" strike="noStrike" dirty="0">
                <a:effectLst/>
                <a:latin typeface="system-ui"/>
              </a:rPr>
              <a:t>Tip:</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Jupyter</a:t>
            </a:r>
            <a:r>
              <a:rPr lang="nl-NL" b="0" i="0" u="none" strike="noStrike" dirty="0">
                <a:effectLst/>
                <a:latin typeface="system-ui"/>
              </a:rPr>
              <a:t> notebook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TAB button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overview</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available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pd. + TAB</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33</a:t>
            </a:fld>
            <a:endParaRPr lang="en-CA"/>
          </a:p>
        </p:txBody>
      </p:sp>
    </p:spTree>
    <p:extLst>
      <p:ext uri="{BB962C8B-B14F-4D97-AF65-F5344CB8AC3E}">
        <p14:creationId xmlns:p14="http://schemas.microsoft.com/office/powerpoint/2010/main" val="4097014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seminar is hardly enough for you to learn Python. Therefore, the aim is to give you a crude introduction to the language and give you the basic knowledge needed to get started. </a:t>
            </a:r>
          </a:p>
          <a:p>
            <a:r>
              <a:rPr lang="en-CA" dirty="0"/>
              <a:t>The information in the introduction will be enough to understand basic python concepts that you will inspect in the tutorials. The accompanying </a:t>
            </a:r>
            <a:r>
              <a:rPr lang="en-CA" dirty="0" err="1"/>
              <a:t>Jupyter</a:t>
            </a:r>
            <a:r>
              <a:rPr lang="en-CA" dirty="0"/>
              <a:t> Notebook is there as a very succinct reference guide that you can use during the seminar.  </a:t>
            </a:r>
          </a:p>
          <a:p>
            <a:r>
              <a:rPr lang="en-CA" dirty="0"/>
              <a:t>Our goal, in this first introduction, will be to help you understand the syntax of the python language and its environment. We will also strive to give you a basic understanding of the python documentation so you’ll be able to read and implement the different libraries. </a:t>
            </a:r>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60843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34</a:t>
            </a:fld>
            <a:endParaRPr lang="en-CA"/>
          </a:p>
        </p:txBody>
      </p:sp>
    </p:spTree>
    <p:extLst>
      <p:ext uri="{BB962C8B-B14F-4D97-AF65-F5344CB8AC3E}">
        <p14:creationId xmlns:p14="http://schemas.microsoft.com/office/powerpoint/2010/main" val="1248863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D5EB4-7300-A356-3BFE-CDD5B868664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297A47B-E80F-9FD4-1CB9-26AA3DA1685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55BA4B5-B3B3-7AD4-AB62-0D9538919ABA}"/>
              </a:ext>
            </a:extLst>
          </p:cNvPr>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a:extLst>
              <a:ext uri="{FF2B5EF4-FFF2-40B4-BE49-F238E27FC236}">
                <a16:creationId xmlns:a16="http://schemas.microsoft.com/office/drawing/2014/main" id="{A8F9FE3C-99A3-E279-E1C5-0363528E9251}"/>
              </a:ext>
            </a:extLst>
          </p:cNvPr>
          <p:cNvSpPr>
            <a:spLocks noGrp="1"/>
          </p:cNvSpPr>
          <p:nvPr>
            <p:ph type="sldNum" sz="quarter" idx="5"/>
          </p:nvPr>
        </p:nvSpPr>
        <p:spPr/>
        <p:txBody>
          <a:bodyPr/>
          <a:lstStyle/>
          <a:p>
            <a:fld id="{E84E51EB-FDCE-0B40-B0D1-82792EC8649E}" type="slidenum">
              <a:rPr lang="en-CA" smtClean="0"/>
              <a:t>35</a:t>
            </a:fld>
            <a:endParaRPr lang="en-CA"/>
          </a:p>
        </p:txBody>
      </p:sp>
    </p:spTree>
    <p:extLst>
      <p:ext uri="{BB962C8B-B14F-4D97-AF65-F5344CB8AC3E}">
        <p14:creationId xmlns:p14="http://schemas.microsoft.com/office/powerpoint/2010/main" val="6825817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4A56B-1210-E0FF-54A7-EFC5B5C6C693}"/>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536D1C5-60E9-5EC6-13BA-50DC7FE911C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062ACDF-C29F-5E26-896D-AE0EF6FE6AB8}"/>
              </a:ext>
            </a:extLst>
          </p:cNvPr>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a:extLst>
              <a:ext uri="{FF2B5EF4-FFF2-40B4-BE49-F238E27FC236}">
                <a16:creationId xmlns:a16="http://schemas.microsoft.com/office/drawing/2014/main" id="{163A6716-C61A-496C-FC24-F0831CE62513}"/>
              </a:ext>
            </a:extLst>
          </p:cNvPr>
          <p:cNvSpPr>
            <a:spLocks noGrp="1"/>
          </p:cNvSpPr>
          <p:nvPr>
            <p:ph type="sldNum" sz="quarter" idx="5"/>
          </p:nvPr>
        </p:nvSpPr>
        <p:spPr/>
        <p:txBody>
          <a:bodyPr/>
          <a:lstStyle/>
          <a:p>
            <a:fld id="{E84E51EB-FDCE-0B40-B0D1-82792EC8649E}" type="slidenum">
              <a:rPr lang="en-CA" smtClean="0"/>
              <a:t>36</a:t>
            </a:fld>
            <a:endParaRPr lang="en-CA"/>
          </a:p>
        </p:txBody>
      </p:sp>
    </p:spTree>
    <p:extLst>
      <p:ext uri="{BB962C8B-B14F-4D97-AF65-F5344CB8AC3E}">
        <p14:creationId xmlns:p14="http://schemas.microsoft.com/office/powerpoint/2010/main" val="3677482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38</a:t>
            </a:fld>
            <a:endParaRPr lang="en-CA"/>
          </a:p>
        </p:txBody>
      </p:sp>
    </p:spTree>
    <p:extLst>
      <p:ext uri="{BB962C8B-B14F-4D97-AF65-F5344CB8AC3E}">
        <p14:creationId xmlns:p14="http://schemas.microsoft.com/office/powerpoint/2010/main" val="378392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12051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Google and stack overflow are your friends. </a:t>
            </a:r>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4</a:t>
            </a:fld>
            <a:endParaRPr lang="en-CA"/>
          </a:p>
        </p:txBody>
      </p:sp>
    </p:spTree>
    <p:extLst>
      <p:ext uri="{BB962C8B-B14F-4D97-AF65-F5344CB8AC3E}">
        <p14:creationId xmlns:p14="http://schemas.microsoft.com/office/powerpoint/2010/main" val="120965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95076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4F3C-DA53-6A84-8A1B-E8BB79BDF73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2EB5EDA-6DD1-F328-E255-4941C406897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517695-574B-5A1B-6E4E-EF6261F7CFB9}"/>
              </a:ext>
            </a:extLst>
          </p:cNvPr>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a:extLst>
              <a:ext uri="{FF2B5EF4-FFF2-40B4-BE49-F238E27FC236}">
                <a16:creationId xmlns:a16="http://schemas.microsoft.com/office/drawing/2014/main" id="{55495AE8-8406-1F4F-8209-387BE241DB56}"/>
              </a:ext>
            </a:extLst>
          </p:cNvPr>
          <p:cNvSpPr>
            <a:spLocks noGrp="1"/>
          </p:cNvSpPr>
          <p:nvPr>
            <p:ph type="sldNum" sz="quarter" idx="5"/>
          </p:nvPr>
        </p:nvSpPr>
        <p:spPr/>
        <p:txBody>
          <a:bodyPr/>
          <a:lstStyle/>
          <a:p>
            <a:fld id="{E479C42A-A408-E542-9DC6-C4627F700498}" type="slidenum">
              <a:rPr lang="en-CA" smtClean="0"/>
              <a:t>8</a:t>
            </a:fld>
            <a:endParaRPr lang="en-CA"/>
          </a:p>
        </p:txBody>
      </p:sp>
    </p:spTree>
    <p:extLst>
      <p:ext uri="{BB962C8B-B14F-4D97-AF65-F5344CB8AC3E}">
        <p14:creationId xmlns:p14="http://schemas.microsoft.com/office/powerpoint/2010/main" val="31983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9</a:t>
            </a:fld>
            <a:endParaRPr lang="en-CA"/>
          </a:p>
        </p:txBody>
      </p:sp>
    </p:spTree>
    <p:extLst>
      <p:ext uri="{BB962C8B-B14F-4D97-AF65-F5344CB8AC3E}">
        <p14:creationId xmlns:p14="http://schemas.microsoft.com/office/powerpoint/2010/main" val="160959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10</a:t>
            </a:fld>
            <a:endParaRPr lang="en-CA"/>
          </a:p>
        </p:txBody>
      </p:sp>
    </p:spTree>
    <p:extLst>
      <p:ext uri="{BB962C8B-B14F-4D97-AF65-F5344CB8AC3E}">
        <p14:creationId xmlns:p14="http://schemas.microsoft.com/office/powerpoint/2010/main" val="80640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20</a:t>
            </a:fld>
            <a:endParaRPr lang="en-CA"/>
          </a:p>
        </p:txBody>
      </p:sp>
    </p:spTree>
    <p:extLst>
      <p:ext uri="{BB962C8B-B14F-4D97-AF65-F5344CB8AC3E}">
        <p14:creationId xmlns:p14="http://schemas.microsoft.com/office/powerpoint/2010/main" val="69251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C66B0-319F-ADF5-984E-A9D817F552EE}"/>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CA"/>
          </a:p>
        </p:txBody>
      </p:sp>
      <p:sp>
        <p:nvSpPr>
          <p:cNvPr id="3" name="Ondertitel 2">
            <a:extLst>
              <a:ext uri="{FF2B5EF4-FFF2-40B4-BE49-F238E27FC236}">
                <a16:creationId xmlns:a16="http://schemas.microsoft.com/office/drawing/2014/main" id="{3A0B1B4B-54C4-274A-3F77-4A942576F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CA"/>
          </a:p>
        </p:txBody>
      </p:sp>
      <p:sp>
        <p:nvSpPr>
          <p:cNvPr id="4" name="Tijdelijke aanduiding voor datum 3">
            <a:extLst>
              <a:ext uri="{FF2B5EF4-FFF2-40B4-BE49-F238E27FC236}">
                <a16:creationId xmlns:a16="http://schemas.microsoft.com/office/drawing/2014/main" id="{E3A9682A-2EF6-164A-D291-DAEB7F91D207}"/>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08884AB9-0331-AC80-B950-116B6C9A8793}"/>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8E88B21B-BF10-251F-E69C-87E2AC8AB5B7}"/>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92206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21024-F60B-0A13-179D-4060675C6151}"/>
              </a:ext>
            </a:extLst>
          </p:cNvPr>
          <p:cNvSpPr>
            <a:spLocks noGrp="1"/>
          </p:cNvSpPr>
          <p:nvPr>
            <p:ph type="title"/>
          </p:nvPr>
        </p:nvSpPr>
        <p:spPr/>
        <p:txBody>
          <a:bodyPr/>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F1965F96-3636-983B-78FB-F652157FBF5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6C813CFD-4915-4D29-ABD7-9816B3D58394}"/>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C3505545-6CE7-BA5D-AD20-D3768E6404FA}"/>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1C59D920-75AA-DFE4-5E18-095D806A95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54516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7619107-EBE1-C32D-B119-B27B246C25E8}"/>
              </a:ext>
            </a:extLst>
          </p:cNvPr>
          <p:cNvSpPr>
            <a:spLocks noGrp="1"/>
          </p:cNvSpPr>
          <p:nvPr>
            <p:ph type="title" orient="vert"/>
          </p:nvPr>
        </p:nvSpPr>
        <p:spPr>
          <a:xfrm>
            <a:off x="8724900" y="365125"/>
            <a:ext cx="2628900" cy="5811838"/>
          </a:xfrm>
        </p:spPr>
        <p:txBody>
          <a:bodyPr vert="eaVert"/>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A172002C-2626-9DD7-7790-9CC3ABE66BB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7C235A67-2D59-28C9-6FF1-BB960A069A11}"/>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F027ACF2-0F51-40D5-5B13-A1763D861B48}"/>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D4E56F0-5138-A484-E1F3-95493D823276}"/>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6979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28982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3017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409113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58342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3064E-CBE2-F48E-702E-D3E528CCF3F5}"/>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670EA176-DD21-B10C-91C8-B08FEC4A586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213F23F1-DAED-EAE2-B9D6-343CC6C3B59C}"/>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A2699C64-4B93-8259-4638-32D564E0FC32}"/>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6EC862C-B385-B1E0-5022-069E00454A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417378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5790-9BAF-112D-643B-7BC28CCB583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9C69583C-E273-248E-E3D2-00F92BB830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3D37288-B041-B29B-6816-544262DE34C9}"/>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372A893A-E1A0-83EB-A8ED-E2CE855D9D9B}"/>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57761FF5-5839-BAFE-4405-C066991F73D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16403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3D479-D276-9447-3946-82EA9C0A767B}"/>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BCA3AB09-47A8-34B1-BAB7-660CC80AD1F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inhoud 3">
            <a:extLst>
              <a:ext uri="{FF2B5EF4-FFF2-40B4-BE49-F238E27FC236}">
                <a16:creationId xmlns:a16="http://schemas.microsoft.com/office/drawing/2014/main" id="{C1E01F2B-BF52-B424-D170-EECE04E7E9A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datum 4">
            <a:extLst>
              <a:ext uri="{FF2B5EF4-FFF2-40B4-BE49-F238E27FC236}">
                <a16:creationId xmlns:a16="http://schemas.microsoft.com/office/drawing/2014/main" id="{FB30F822-352E-4132-2BDE-E1515AB9E3FF}"/>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6" name="Tijdelijke aanduiding voor voettekst 5">
            <a:extLst>
              <a:ext uri="{FF2B5EF4-FFF2-40B4-BE49-F238E27FC236}">
                <a16:creationId xmlns:a16="http://schemas.microsoft.com/office/drawing/2014/main" id="{B3DBB89F-4994-1640-CA01-3B6A567AE47A}"/>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CF4B9B4-43A9-587D-4EA3-BEC56FCC00FA}"/>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04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0BA76-B50D-2AAE-C851-98CA8E1ADA30}"/>
              </a:ext>
            </a:extLst>
          </p:cNvPr>
          <p:cNvSpPr>
            <a:spLocks noGrp="1"/>
          </p:cNvSpPr>
          <p:nvPr>
            <p:ph type="title"/>
          </p:nvPr>
        </p:nvSpPr>
        <p:spPr>
          <a:xfrm>
            <a:off x="839788" y="365125"/>
            <a:ext cx="10515600" cy="1325563"/>
          </a:xfrm>
        </p:spPr>
        <p:txBody>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FF1A99F6-4D1B-485C-6A2A-A394C1DC0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F90A932-606F-86D7-8D41-582F83B14A5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tekst 4">
            <a:extLst>
              <a:ext uri="{FF2B5EF4-FFF2-40B4-BE49-F238E27FC236}">
                <a16:creationId xmlns:a16="http://schemas.microsoft.com/office/drawing/2014/main" id="{89F039DD-55DB-3961-4101-F3ACAE9EC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5A08EBF-0CE5-FA91-832D-8CC7CF45C50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7" name="Tijdelijke aanduiding voor datum 6">
            <a:extLst>
              <a:ext uri="{FF2B5EF4-FFF2-40B4-BE49-F238E27FC236}">
                <a16:creationId xmlns:a16="http://schemas.microsoft.com/office/drawing/2014/main" id="{A8819318-4255-EDF6-CA61-093D20DDF433}"/>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8" name="Tijdelijke aanduiding voor voettekst 7">
            <a:extLst>
              <a:ext uri="{FF2B5EF4-FFF2-40B4-BE49-F238E27FC236}">
                <a16:creationId xmlns:a16="http://schemas.microsoft.com/office/drawing/2014/main" id="{1B2ABE51-F0B4-E008-E504-EA015E7F5933}"/>
              </a:ext>
            </a:extLst>
          </p:cNvPr>
          <p:cNvSpPr>
            <a:spLocks noGrp="1"/>
          </p:cNvSpPr>
          <p:nvPr>
            <p:ph type="ftr" sz="quarter" idx="11"/>
          </p:nvPr>
        </p:nvSpPr>
        <p:spPr/>
        <p:txBody>
          <a:bodyPr/>
          <a:lstStyle/>
          <a:p>
            <a:endParaRPr lang="en-CA"/>
          </a:p>
        </p:txBody>
      </p:sp>
      <p:sp>
        <p:nvSpPr>
          <p:cNvPr id="9" name="Tijdelijke aanduiding voor dianummer 8">
            <a:extLst>
              <a:ext uri="{FF2B5EF4-FFF2-40B4-BE49-F238E27FC236}">
                <a16:creationId xmlns:a16="http://schemas.microsoft.com/office/drawing/2014/main" id="{2BD6B730-AE75-315A-5D37-479835BFDFCD}"/>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631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8B846-8240-BD6A-99FE-466E0E637B38}"/>
              </a:ext>
            </a:extLst>
          </p:cNvPr>
          <p:cNvSpPr>
            <a:spLocks noGrp="1"/>
          </p:cNvSpPr>
          <p:nvPr>
            <p:ph type="title"/>
          </p:nvPr>
        </p:nvSpPr>
        <p:spPr/>
        <p:txBody>
          <a:bodyPr/>
          <a:lstStyle/>
          <a:p>
            <a:r>
              <a:rPr lang="nl-NL"/>
              <a:t>Klik om stijl te bewerken</a:t>
            </a:r>
            <a:endParaRPr lang="en-CA"/>
          </a:p>
        </p:txBody>
      </p:sp>
      <p:sp>
        <p:nvSpPr>
          <p:cNvPr id="3" name="Tijdelijke aanduiding voor datum 2">
            <a:extLst>
              <a:ext uri="{FF2B5EF4-FFF2-40B4-BE49-F238E27FC236}">
                <a16:creationId xmlns:a16="http://schemas.microsoft.com/office/drawing/2014/main" id="{1C87EF02-9746-7862-B269-A6F5089E0973}"/>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4" name="Tijdelijke aanduiding voor voettekst 3">
            <a:extLst>
              <a:ext uri="{FF2B5EF4-FFF2-40B4-BE49-F238E27FC236}">
                <a16:creationId xmlns:a16="http://schemas.microsoft.com/office/drawing/2014/main" id="{AA27F55F-C7D7-606B-921D-9F6E17F9C76C}"/>
              </a:ext>
            </a:extLst>
          </p:cNvPr>
          <p:cNvSpPr>
            <a:spLocks noGrp="1"/>
          </p:cNvSpPr>
          <p:nvPr>
            <p:ph type="ftr" sz="quarter" idx="11"/>
          </p:nvPr>
        </p:nvSpPr>
        <p:spPr/>
        <p:txBody>
          <a:bodyPr/>
          <a:lstStyle/>
          <a:p>
            <a:endParaRPr lang="en-CA"/>
          </a:p>
        </p:txBody>
      </p:sp>
      <p:sp>
        <p:nvSpPr>
          <p:cNvPr id="5" name="Tijdelijke aanduiding voor dianummer 4">
            <a:extLst>
              <a:ext uri="{FF2B5EF4-FFF2-40B4-BE49-F238E27FC236}">
                <a16:creationId xmlns:a16="http://schemas.microsoft.com/office/drawing/2014/main" id="{737F7BBB-4D61-1C74-BCBB-F55AEDA344D2}"/>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1067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D35BB2E-60E2-AF73-4F9A-2112BCFD5C1C}"/>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3" name="Tijdelijke aanduiding voor voettekst 2">
            <a:extLst>
              <a:ext uri="{FF2B5EF4-FFF2-40B4-BE49-F238E27FC236}">
                <a16:creationId xmlns:a16="http://schemas.microsoft.com/office/drawing/2014/main" id="{B15A849B-C460-3AFE-6A8E-13098A75E2DC}"/>
              </a:ext>
            </a:extLst>
          </p:cNvPr>
          <p:cNvSpPr>
            <a:spLocks noGrp="1"/>
          </p:cNvSpPr>
          <p:nvPr>
            <p:ph type="ftr" sz="quarter" idx="11"/>
          </p:nvPr>
        </p:nvSpPr>
        <p:spPr/>
        <p:txBody>
          <a:bodyPr/>
          <a:lstStyle/>
          <a:p>
            <a:endParaRPr lang="en-CA"/>
          </a:p>
        </p:txBody>
      </p:sp>
      <p:sp>
        <p:nvSpPr>
          <p:cNvPr id="4" name="Tijdelijke aanduiding voor dianummer 3">
            <a:extLst>
              <a:ext uri="{FF2B5EF4-FFF2-40B4-BE49-F238E27FC236}">
                <a16:creationId xmlns:a16="http://schemas.microsoft.com/office/drawing/2014/main" id="{6D573EC6-670A-CE90-A669-90B3CFEA495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57079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7F109-DB3C-BB4C-BE9E-DF58B7BA43B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88702BE6-2F32-47F7-8A30-31900574A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tekst 3">
            <a:extLst>
              <a:ext uri="{FF2B5EF4-FFF2-40B4-BE49-F238E27FC236}">
                <a16:creationId xmlns:a16="http://schemas.microsoft.com/office/drawing/2014/main" id="{6E35AFC8-4294-936C-FB97-F2C04F889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855440B-0FE9-2FB4-3705-65672683F448}"/>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6" name="Tijdelijke aanduiding voor voettekst 5">
            <a:extLst>
              <a:ext uri="{FF2B5EF4-FFF2-40B4-BE49-F238E27FC236}">
                <a16:creationId xmlns:a16="http://schemas.microsoft.com/office/drawing/2014/main" id="{DD9725E0-647A-B720-FA2E-6668C635AA14}"/>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B279C1A-E748-6E10-FF11-9DD3FFBEB52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8711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D14A3-B850-4711-1E16-3991FAB0290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afbeelding 2">
            <a:extLst>
              <a:ext uri="{FF2B5EF4-FFF2-40B4-BE49-F238E27FC236}">
                <a16:creationId xmlns:a16="http://schemas.microsoft.com/office/drawing/2014/main" id="{28EB5266-A376-4596-9F9C-C8D3CFBE6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ijdelijke aanduiding voor tekst 3">
            <a:extLst>
              <a:ext uri="{FF2B5EF4-FFF2-40B4-BE49-F238E27FC236}">
                <a16:creationId xmlns:a16="http://schemas.microsoft.com/office/drawing/2014/main" id="{E73AC1B5-2011-74E0-9FA7-D3198782E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E327E11-1B77-6AC9-978C-B3B55D3BA97D}"/>
              </a:ext>
            </a:extLst>
          </p:cNvPr>
          <p:cNvSpPr>
            <a:spLocks noGrp="1"/>
          </p:cNvSpPr>
          <p:nvPr>
            <p:ph type="dt" sz="half" idx="10"/>
          </p:nvPr>
        </p:nvSpPr>
        <p:spPr/>
        <p:txBody>
          <a:bodyPr/>
          <a:lstStyle/>
          <a:p>
            <a:fld id="{EDACD017-BFC6-9646-B216-0300B9F1A7A1}" type="datetimeFigureOut">
              <a:rPr lang="en-CA" smtClean="0"/>
              <a:t>2024-09-06</a:t>
            </a:fld>
            <a:endParaRPr lang="en-CA"/>
          </a:p>
        </p:txBody>
      </p:sp>
      <p:sp>
        <p:nvSpPr>
          <p:cNvPr id="6" name="Tijdelijke aanduiding voor voettekst 5">
            <a:extLst>
              <a:ext uri="{FF2B5EF4-FFF2-40B4-BE49-F238E27FC236}">
                <a16:creationId xmlns:a16="http://schemas.microsoft.com/office/drawing/2014/main" id="{9F4BFDC8-20FF-471C-5C4A-C30DCE0C82B7}"/>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AFFD2B9D-F7EF-ADEC-0262-4D3AFAFCA2EF}"/>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60938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8AD0E38-8EE2-67FB-5EDC-D7B13E59E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874B7822-FC09-D7D9-13AF-B9AA1E469F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4981CD8E-B40F-FC75-12C5-D0F5C48C0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ACD017-BFC6-9646-B216-0300B9F1A7A1}" type="datetimeFigureOut">
              <a:rPr lang="en-CA" smtClean="0"/>
              <a:t>2024-09-06</a:t>
            </a:fld>
            <a:endParaRPr lang="en-CA"/>
          </a:p>
        </p:txBody>
      </p:sp>
      <p:sp>
        <p:nvSpPr>
          <p:cNvPr id="5" name="Tijdelijke aanduiding voor voettekst 4">
            <a:extLst>
              <a:ext uri="{FF2B5EF4-FFF2-40B4-BE49-F238E27FC236}">
                <a16:creationId xmlns:a16="http://schemas.microsoft.com/office/drawing/2014/main" id="{058019DF-9820-8562-666F-4623BF6BF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Tijdelijke aanduiding voor dianummer 5">
            <a:extLst>
              <a:ext uri="{FF2B5EF4-FFF2-40B4-BE49-F238E27FC236}">
                <a16:creationId xmlns:a16="http://schemas.microsoft.com/office/drawing/2014/main" id="{7F8FDB5D-AB7A-31AA-331C-B437F1B9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AAD84-ADA2-7142-B9E8-4761FFE8B696}" type="slidenum">
              <a:rPr lang="en-CA" smtClean="0"/>
              <a:t>‹nr.›</a:t>
            </a:fld>
            <a:endParaRPr lang="en-CA"/>
          </a:p>
        </p:txBody>
      </p:sp>
    </p:spTree>
    <p:extLst>
      <p:ext uri="{BB962C8B-B14F-4D97-AF65-F5344CB8AC3E}">
        <p14:creationId xmlns:p14="http://schemas.microsoft.com/office/powerpoint/2010/main" val="132224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oodresearch.dev/index.html"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emf"/><Relationship Id="rId1" Type="http://schemas.openxmlformats.org/officeDocument/2006/relationships/slideLayout" Target="../slideLayouts/slideLayout1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4.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3.png"/><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20.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1.png"/><Relationship Id="rId10" Type="http://schemas.openxmlformats.org/officeDocument/2006/relationships/image" Target="../media/image27.png"/><Relationship Id="rId19"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41.png"/><Relationship Id="rId26" Type="http://schemas.openxmlformats.org/officeDocument/2006/relationships/image" Target="../media/image290.png"/><Relationship Id="rId39" Type="http://schemas.openxmlformats.org/officeDocument/2006/relationships/customXml" Target="../ink/ink27.xml"/><Relationship Id="rId21" Type="http://schemas.openxmlformats.org/officeDocument/2006/relationships/customXml" Target="../ink/ink18.xml"/><Relationship Id="rId34" Type="http://schemas.openxmlformats.org/officeDocument/2006/relationships/image" Target="../media/image330.png"/><Relationship Id="rId7" Type="http://schemas.openxmlformats.org/officeDocument/2006/relationships/customXml" Target="../ink/ink11.xml"/><Relationship Id="rId12" Type="http://schemas.openxmlformats.org/officeDocument/2006/relationships/image" Target="../media/image38.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350.png"/><Relationship Id="rId2" Type="http://schemas.openxmlformats.org/officeDocument/2006/relationships/notesSlide" Target="../notesSlides/notesSlide15.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customXml" Target="../ink/ink22.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customXml" Target="../ink/ink13.xml"/><Relationship Id="rId24" Type="http://schemas.openxmlformats.org/officeDocument/2006/relationships/image" Target="../media/image280.png"/><Relationship Id="rId32" Type="http://schemas.openxmlformats.org/officeDocument/2006/relationships/image" Target="../media/image320.png"/><Relationship Id="rId37" Type="http://schemas.openxmlformats.org/officeDocument/2006/relationships/customXml" Target="../ink/ink26.xml"/><Relationship Id="rId40" Type="http://schemas.openxmlformats.org/officeDocument/2006/relationships/image" Target="../media/image360.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300.png"/><Relationship Id="rId36" Type="http://schemas.openxmlformats.org/officeDocument/2006/relationships/image" Target="../media/image340.png"/><Relationship Id="rId10" Type="http://schemas.openxmlformats.org/officeDocument/2006/relationships/image" Target="../media/image37.png"/><Relationship Id="rId19" Type="http://schemas.openxmlformats.org/officeDocument/2006/relationships/customXml" Target="../ink/ink17.xml"/><Relationship Id="rId31" Type="http://schemas.openxmlformats.org/officeDocument/2006/relationships/customXml" Target="../ink/ink23.xml"/><Relationship Id="rId4" Type="http://schemas.openxmlformats.org/officeDocument/2006/relationships/image" Target="../media/image34.png"/><Relationship Id="rId9" Type="http://schemas.openxmlformats.org/officeDocument/2006/relationships/customXml" Target="../ink/ink12.xml"/><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customXml" Target="../ink/ink21.xml"/><Relationship Id="rId30" Type="http://schemas.openxmlformats.org/officeDocument/2006/relationships/image" Target="../media/image44.png"/><Relationship Id="rId35" Type="http://schemas.openxmlformats.org/officeDocument/2006/relationships/customXml" Target="../ink/ink25.xml"/><Relationship Id="rId8" Type="http://schemas.openxmlformats.org/officeDocument/2006/relationships/image" Target="../media/image36.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0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customXml" Target="../ink/ink28.xml"/><Relationship Id="rId5" Type="http://schemas.openxmlformats.org/officeDocument/2006/relationships/image" Target="../media/image4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urogeriatricskiel/esmac_2024/blob/main/notebooks/Introduction%20-%20Python%20seminar%20ESMAC%202024.ipynb" TargetMode="External"/><Relationship Id="rId7" Type="http://schemas.openxmlformats.org/officeDocument/2006/relationships/hyperlink" Target="https://www.udemy.com/course/python-for-data-science-and-machine-learning-bootcamp/?couponCode=24T2MT8132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www.udemy.com/course/100-days-of-code/?couponCode=24T2MT81324" TargetMode="External"/><Relationship Id="rId5" Type="http://schemas.openxmlformats.org/officeDocument/2006/relationships/hyperlink" Target="https://thonny.org/" TargetMode="External"/><Relationship Id="rId4" Type="http://schemas.openxmlformats.org/officeDocument/2006/relationships/hyperlink" Target="https://numpy.org/doc/stable/user/absolute_beginners.html#numpy-the-absolute-basics-for-begin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sp>
        <p:nvSpPr>
          <p:cNvPr id="8" name="Tekstvak 7">
            <a:extLst>
              <a:ext uri="{FF2B5EF4-FFF2-40B4-BE49-F238E27FC236}">
                <a16:creationId xmlns:a16="http://schemas.microsoft.com/office/drawing/2014/main" id="{ECF8E7F0-3763-8F46-A363-12E2E5C30720}"/>
              </a:ext>
            </a:extLst>
          </p:cNvPr>
          <p:cNvSpPr txBox="1"/>
          <p:nvPr/>
        </p:nvSpPr>
        <p:spPr>
          <a:xfrm>
            <a:off x="1995055" y="4662257"/>
            <a:ext cx="9123218" cy="646331"/>
          </a:xfrm>
          <a:prstGeom prst="rect">
            <a:avLst/>
          </a:prstGeom>
          <a:noFill/>
        </p:spPr>
        <p:txBody>
          <a:bodyPr wrap="square" rtlCol="0">
            <a:spAutoFit/>
          </a:bodyPr>
          <a:lstStyle/>
          <a:p>
            <a:pPr algn="ctr"/>
            <a:r>
              <a:rPr lang="nl-NL" i="0" u="none" strike="noStrike" dirty="0">
                <a:effectLst/>
              </a:rPr>
              <a:t>Jill Emmerzaal, </a:t>
            </a:r>
            <a:r>
              <a:rPr lang="nl-NL" i="0" u="none" strike="noStrike" dirty="0" err="1">
                <a:effectLst/>
              </a:rPr>
              <a:t>Vaibhav</a:t>
            </a:r>
            <a:r>
              <a:rPr lang="nl-NL" i="0" u="none" strike="noStrike" dirty="0">
                <a:effectLst/>
              </a:rPr>
              <a:t> </a:t>
            </a:r>
            <a:r>
              <a:rPr lang="nl-NL" i="0" u="none" strike="noStrike" dirty="0" err="1">
                <a:effectLst/>
              </a:rPr>
              <a:t>shah</a:t>
            </a:r>
            <a:r>
              <a:rPr lang="nl-NL" i="0" u="none" strike="noStrike" dirty="0">
                <a:effectLst/>
              </a:rPr>
              <a:t>,  </a:t>
            </a:r>
            <a:r>
              <a:rPr lang="nl-NL" i="0" u="none" strike="noStrike" dirty="0" err="1">
                <a:effectLst/>
              </a:rPr>
              <a:t>Bryce</a:t>
            </a:r>
            <a:r>
              <a:rPr lang="nl-NL" i="0" u="none" strike="noStrike" dirty="0">
                <a:effectLst/>
              </a:rPr>
              <a:t> A Killen, Robbin </a:t>
            </a:r>
            <a:r>
              <a:rPr lang="nl-NL" i="0" u="none" strike="noStrike" dirty="0" err="1">
                <a:effectLst/>
              </a:rPr>
              <a:t>Romijnders</a:t>
            </a:r>
            <a:r>
              <a:rPr lang="nl-NL" i="0" u="none" strike="noStrike" dirty="0">
                <a:effectLst/>
              </a:rPr>
              <a:t>,</a:t>
            </a:r>
            <a:br>
              <a:rPr lang="nl-NL" dirty="0"/>
            </a:br>
            <a:r>
              <a:rPr lang="nl-NL" i="0" u="none" strike="noStrike" dirty="0">
                <a:effectLst/>
              </a:rPr>
              <a:t>Clint Hansen, Philippe C. Dixon</a:t>
            </a:r>
            <a:endParaRPr lang="en-CA" dirty="0"/>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299" y="2244994"/>
            <a:ext cx="1775402" cy="216043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pic>
        <p:nvPicPr>
          <p:cNvPr id="4" name="Afbeelding 3" descr="Afbeelding met Graphics, rood, Lettertype, logo&#10;&#10;Automatisch gegenereerde beschrijving">
            <a:extLst>
              <a:ext uri="{FF2B5EF4-FFF2-40B4-BE49-F238E27FC236}">
                <a16:creationId xmlns:a16="http://schemas.microsoft.com/office/drawing/2014/main" id="{2444EBA3-E2FD-2D41-4C3C-252E5FAC8678}"/>
              </a:ext>
            </a:extLst>
          </p:cNvPr>
          <p:cNvPicPr>
            <a:picLocks noChangeAspect="1"/>
          </p:cNvPicPr>
          <p:nvPr/>
        </p:nvPicPr>
        <p:blipFill>
          <a:blip r:embed="rId5"/>
          <a:stretch>
            <a:fillRect/>
          </a:stretch>
        </p:blipFill>
        <p:spPr>
          <a:xfrm>
            <a:off x="10112376" y="6172200"/>
            <a:ext cx="2108200" cy="685800"/>
          </a:xfrm>
          <a:prstGeom prst="rect">
            <a:avLst/>
          </a:prstGeom>
        </p:spPr>
      </p:pic>
    </p:spTree>
    <p:extLst>
      <p:ext uri="{BB962C8B-B14F-4D97-AF65-F5344CB8AC3E}">
        <p14:creationId xmlns:p14="http://schemas.microsoft.com/office/powerpoint/2010/main" val="231274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2367912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158557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261148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402069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053580"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have installed our first packages</a:t>
            </a:r>
          </a:p>
          <a:p>
            <a:pPr marL="285750" indent="-285750">
              <a:buFont typeface="Arial" panose="020B0604020202020204" pitchFamily="34" charset="0"/>
              <a:buChar char="•"/>
            </a:pPr>
            <a:r>
              <a:rPr lang="en-CA" dirty="0"/>
              <a:t>We’ve discussed the differences between </a:t>
            </a:r>
            <a:r>
              <a:rPr lang="en-CA" dirty="0" err="1"/>
              <a:t>conda</a:t>
            </a:r>
            <a:r>
              <a:rPr lang="en-CA" dirty="0"/>
              <a:t> and pip</a:t>
            </a:r>
          </a:p>
          <a:p>
            <a:endParaRPr lang="en-CA" dirty="0"/>
          </a:p>
        </p:txBody>
      </p:sp>
    </p:spTree>
    <p:extLst>
      <p:ext uri="{BB962C8B-B14F-4D97-AF65-F5344CB8AC3E}">
        <p14:creationId xmlns:p14="http://schemas.microsoft.com/office/powerpoint/2010/main" val="3025153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What to </a:t>
            </a:r>
            <a:r>
              <a:rPr lang="en-US" b="1"/>
              <a:t>use </a:t>
            </a:r>
            <a:br>
              <a:rPr lang="en-US" b="1"/>
            </a:br>
            <a:r>
              <a:rPr lang="en-US" b="1"/>
              <a:t>in Python scripting</a:t>
            </a:r>
            <a:endParaRPr lang="en-US" b="1" dirty="0"/>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5DFCDD67-36BF-EA34-0603-87E3D840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215799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E2BE7E0-6162-8E63-7E6C-2160F653857C}"/>
              </a:ext>
            </a:extLst>
          </p:cNvPr>
          <p:cNvSpPr>
            <a:spLocks noGrp="1"/>
          </p:cNvSpPr>
          <p:nvPr>
            <p:ph type="body" sz="quarter" idx="10"/>
          </p:nvPr>
        </p:nvSpPr>
        <p:spPr/>
        <p:txBody>
          <a:bodyPr/>
          <a:lstStyle/>
          <a:p>
            <a:r>
              <a:rPr lang="en-CA" dirty="0"/>
              <a:t>Choosing between an IDE and a notebook ultimately depends on the nature of your work and personal preference</a:t>
            </a:r>
          </a:p>
          <a:p>
            <a:endParaRPr lang="en-CA" dirty="0"/>
          </a:p>
        </p:txBody>
      </p:sp>
      <p:sp>
        <p:nvSpPr>
          <p:cNvPr id="4" name="Titel 3">
            <a:extLst>
              <a:ext uri="{FF2B5EF4-FFF2-40B4-BE49-F238E27FC236}">
                <a16:creationId xmlns:a16="http://schemas.microsoft.com/office/drawing/2014/main" id="{49029FC8-1456-8930-0D91-C907590A59D0}"/>
              </a:ext>
            </a:extLst>
          </p:cNvPr>
          <p:cNvSpPr>
            <a:spLocks noGrp="1"/>
          </p:cNvSpPr>
          <p:nvPr>
            <p:ph type="title"/>
          </p:nvPr>
        </p:nvSpPr>
        <p:spPr/>
        <p:txBody>
          <a:bodyPr/>
          <a:lstStyle/>
          <a:p>
            <a:r>
              <a:rPr lang="en-CA" dirty="0"/>
              <a:t>IDEs versus Notebooks</a:t>
            </a:r>
          </a:p>
        </p:txBody>
      </p:sp>
      <p:sp>
        <p:nvSpPr>
          <p:cNvPr id="5" name="Rechthoek 4">
            <a:extLst>
              <a:ext uri="{FF2B5EF4-FFF2-40B4-BE49-F238E27FC236}">
                <a16:creationId xmlns:a16="http://schemas.microsoft.com/office/drawing/2014/main" id="{0EC71F05-044F-EDE6-0C43-1679DA970B33}"/>
              </a:ext>
            </a:extLst>
          </p:cNvPr>
          <p:cNvSpPr/>
          <p:nvPr/>
        </p:nvSpPr>
        <p:spPr>
          <a:xfrm>
            <a:off x="0" y="2646381"/>
            <a:ext cx="12192000" cy="4211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376F9501-0723-FC00-D05D-2FE88B158A71}"/>
              </a:ext>
            </a:extLst>
          </p:cNvPr>
          <p:cNvPicPr>
            <a:picLocks noChangeAspect="1"/>
          </p:cNvPicPr>
          <p:nvPr/>
        </p:nvPicPr>
        <p:blipFill>
          <a:blip r:embed="rId2"/>
          <a:stretch>
            <a:fillRect/>
          </a:stretch>
        </p:blipFill>
        <p:spPr>
          <a:xfrm>
            <a:off x="2785048" y="2361232"/>
            <a:ext cx="5738368" cy="5738368"/>
          </a:xfrm>
          <a:prstGeom prst="rect">
            <a:avLst/>
          </a:prstGeom>
        </p:spPr>
      </p:pic>
      <p:pic>
        <p:nvPicPr>
          <p:cNvPr id="7" name="Afbeelding 6" descr="Afbeelding met cirkel, Graphics, tekenfilm&#10;&#10;Automatisch gegenereerde beschrijving">
            <a:extLst>
              <a:ext uri="{FF2B5EF4-FFF2-40B4-BE49-F238E27FC236}">
                <a16:creationId xmlns:a16="http://schemas.microsoft.com/office/drawing/2014/main" id="{F62ECF5F-A779-C24C-B2A6-C7BDCA6FE86F}"/>
              </a:ext>
            </a:extLst>
          </p:cNvPr>
          <p:cNvPicPr>
            <a:picLocks noChangeAspect="1"/>
          </p:cNvPicPr>
          <p:nvPr/>
        </p:nvPicPr>
        <p:blipFill>
          <a:blip r:embed="rId3">
            <a:extLst>
              <a:ext uri="{28A0092B-C50C-407E-A947-70E740481C1C}">
                <a14:useLocalDpi xmlns:a14="http://schemas.microsoft.com/office/drawing/2010/main" val="0"/>
              </a:ext>
            </a:extLst>
          </a:blip>
          <a:srcRect t="21976" b="18767"/>
          <a:stretch/>
        </p:blipFill>
        <p:spPr>
          <a:xfrm>
            <a:off x="8979549" y="4579177"/>
            <a:ext cx="2126318" cy="1260000"/>
          </a:xfrm>
          <a:prstGeom prst="rect">
            <a:avLst/>
          </a:prstGeom>
        </p:spPr>
      </p:pic>
      <p:pic>
        <p:nvPicPr>
          <p:cNvPr id="9" name="Afbeelding 8" descr="Afbeelding met Graphics, Lettertype, cirkel, grafische vormgeving&#10;&#10;Automatisch gegenereerde beschrijving">
            <a:extLst>
              <a:ext uri="{FF2B5EF4-FFF2-40B4-BE49-F238E27FC236}">
                <a16:creationId xmlns:a16="http://schemas.microsoft.com/office/drawing/2014/main" id="{A4FD9708-3BB3-CCDD-18B3-6E35E9FA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16" y="3197504"/>
            <a:ext cx="1260000" cy="1460550"/>
          </a:xfrm>
          <a:prstGeom prst="rect">
            <a:avLst/>
          </a:prstGeom>
        </p:spPr>
      </p:pic>
      <p:pic>
        <p:nvPicPr>
          <p:cNvPr id="11" name="Afbeelding 10" descr="Afbeelding met Graphics, logo, Lettertype, grafische vormgeving&#10;&#10;Automatisch gegenereerde beschrijving">
            <a:extLst>
              <a:ext uri="{FF2B5EF4-FFF2-40B4-BE49-F238E27FC236}">
                <a16:creationId xmlns:a16="http://schemas.microsoft.com/office/drawing/2014/main" id="{1163A6A5-687E-769E-AC8E-130033667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975" y="2941538"/>
            <a:ext cx="1260000" cy="1260000"/>
          </a:xfrm>
          <a:prstGeom prst="rect">
            <a:avLst/>
          </a:prstGeom>
        </p:spPr>
      </p:pic>
      <p:pic>
        <p:nvPicPr>
          <p:cNvPr id="13" name="Afbeelding 12" descr="Afbeelding met Elektrisch blauw, symbool, blauw, Rechthoek&#10;&#10;Automatisch gegenereerde beschrijving">
            <a:extLst>
              <a:ext uri="{FF2B5EF4-FFF2-40B4-BE49-F238E27FC236}">
                <a16:creationId xmlns:a16="http://schemas.microsoft.com/office/drawing/2014/main" id="{FB926E69-1B08-E264-3265-65BEB7E01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514" y="4944718"/>
            <a:ext cx="1260000" cy="1260000"/>
          </a:xfrm>
          <a:prstGeom prst="rect">
            <a:avLst/>
          </a:prstGeom>
        </p:spPr>
      </p:pic>
      <p:pic>
        <p:nvPicPr>
          <p:cNvPr id="15" name="Afbeelding 14" descr="Afbeelding met Graphics, logo, symbool, Lettertype&#10;&#10;Automatisch gegenereerde beschrijving">
            <a:extLst>
              <a:ext uri="{FF2B5EF4-FFF2-40B4-BE49-F238E27FC236}">
                <a16:creationId xmlns:a16="http://schemas.microsoft.com/office/drawing/2014/main" id="{66A8BB54-5AFE-E7FD-6AD7-15E13DF0D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516" y="3513960"/>
            <a:ext cx="1260000" cy="1260000"/>
          </a:xfrm>
          <a:prstGeom prst="rect">
            <a:avLst/>
          </a:prstGeom>
        </p:spPr>
      </p:pic>
    </p:spTree>
    <p:extLst>
      <p:ext uri="{BB962C8B-B14F-4D97-AF65-F5344CB8AC3E}">
        <p14:creationId xmlns:p14="http://schemas.microsoft.com/office/powerpoint/2010/main" val="33197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1AF9412-06FF-246F-3A2B-8CCFB014944F}"/>
              </a:ext>
            </a:extLst>
          </p:cNvPr>
          <p:cNvSpPr>
            <a:spLocks noGrp="1"/>
          </p:cNvSpPr>
          <p:nvPr>
            <p:ph type="body" sz="quarter" idx="10"/>
          </p:nvPr>
        </p:nvSpPr>
        <p:spPr/>
        <p:txBody>
          <a:bodyPr/>
          <a:lstStyle/>
          <a:p>
            <a:r>
              <a:rPr lang="en-CA" dirty="0"/>
              <a:t>comprehensive, efficient, and robust environment for automation and batch processing</a:t>
            </a:r>
          </a:p>
        </p:txBody>
      </p:sp>
      <p:sp>
        <p:nvSpPr>
          <p:cNvPr id="4" name="Titel 3">
            <a:extLst>
              <a:ext uri="{FF2B5EF4-FFF2-40B4-BE49-F238E27FC236}">
                <a16:creationId xmlns:a16="http://schemas.microsoft.com/office/drawing/2014/main" id="{44002AB7-C202-04C7-E955-82E59C2A6563}"/>
              </a:ext>
            </a:extLst>
          </p:cNvPr>
          <p:cNvSpPr>
            <a:spLocks noGrp="1"/>
          </p:cNvSpPr>
          <p:nvPr>
            <p:ph type="title"/>
          </p:nvPr>
        </p:nvSpPr>
        <p:spPr/>
        <p:txBody>
          <a:bodyPr/>
          <a:lstStyle/>
          <a:p>
            <a:r>
              <a:rPr lang="en-CA" dirty="0"/>
              <a:t>IDEs</a:t>
            </a:r>
          </a:p>
        </p:txBody>
      </p:sp>
      <p:sp>
        <p:nvSpPr>
          <p:cNvPr id="7" name="Rechthoek 6">
            <a:extLst>
              <a:ext uri="{FF2B5EF4-FFF2-40B4-BE49-F238E27FC236}">
                <a16:creationId xmlns:a16="http://schemas.microsoft.com/office/drawing/2014/main" id="{38DF2678-2F37-A0ED-EEC2-94188F30FC91}"/>
              </a:ext>
            </a:extLst>
          </p:cNvPr>
          <p:cNvSpPr/>
          <p:nvPr/>
        </p:nvSpPr>
        <p:spPr>
          <a:xfrm>
            <a:off x="0" y="2628900"/>
            <a:ext cx="12192000" cy="4229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ijdelijke aanduiding voor afbeelding 1">
            <a:extLst>
              <a:ext uri="{FF2B5EF4-FFF2-40B4-BE49-F238E27FC236}">
                <a16:creationId xmlns:a16="http://schemas.microsoft.com/office/drawing/2014/main" id="{8266B2A4-F16C-E10F-4442-F940DA8CDF9C}"/>
              </a:ext>
            </a:extLst>
          </p:cNvPr>
          <p:cNvSpPr>
            <a:spLocks noGrp="1"/>
          </p:cNvSpPr>
          <p:nvPr>
            <p:ph type="pic" sz="quarter" idx="11"/>
          </p:nvPr>
        </p:nvSpPr>
        <p:spPr>
          <a:xfrm>
            <a:off x="1085005" y="2907173"/>
            <a:ext cx="4552468" cy="3471799"/>
          </a:xfrm>
        </p:spPr>
        <p:txBody>
          <a:bodyPr>
            <a:normAutofit fontScale="77500" lnSpcReduction="20000"/>
          </a:bodyPr>
          <a:lstStyle/>
          <a:p>
            <a:pPr marL="285750" indent="-285750">
              <a:buFont typeface="Wingdings" pitchFamily="2" charset="2"/>
              <a:buChar char="§"/>
            </a:pPr>
            <a:r>
              <a:rPr lang="en-CA" dirty="0"/>
              <a:t>Developing large-scale applications or complex projects.</a:t>
            </a:r>
          </a:p>
          <a:p>
            <a:r>
              <a:rPr lang="en-CA" dirty="0"/>
              <a:t>When you need robust debugging, refactoring, and version control tools.</a:t>
            </a:r>
          </a:p>
          <a:p>
            <a:r>
              <a:rPr lang="en-CA" dirty="0"/>
              <a:t>Managing extensive codebases with multiple files and dependencies.</a:t>
            </a:r>
          </a:p>
          <a:p>
            <a:r>
              <a:rPr lang="en-CA" dirty="0"/>
              <a:t>Performance-critical applications requiring efficient resource management.</a:t>
            </a:r>
          </a:p>
        </p:txBody>
      </p:sp>
      <p:pic>
        <p:nvPicPr>
          <p:cNvPr id="2" name="Afbeelding 1" descr="Afbeelding met Graphics, logo, Lettertype, grafische vormgeving&#10;&#10;Automatisch gegenereerde beschrijving">
            <a:extLst>
              <a:ext uri="{FF2B5EF4-FFF2-40B4-BE49-F238E27FC236}">
                <a16:creationId xmlns:a16="http://schemas.microsoft.com/office/drawing/2014/main" id="{184504A3-24E2-49FF-E0B1-DD132DA4D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506" y="2799000"/>
            <a:ext cx="900000" cy="900000"/>
          </a:xfrm>
          <a:prstGeom prst="rect">
            <a:avLst/>
          </a:prstGeom>
        </p:spPr>
      </p:pic>
      <p:pic>
        <p:nvPicPr>
          <p:cNvPr id="5" name="Afbeelding 4" descr="Afbeelding met Elektrisch blauw, symbool, blauw, Rechthoek&#10;&#10;Automatisch gegenereerde beschrijving">
            <a:extLst>
              <a:ext uri="{FF2B5EF4-FFF2-40B4-BE49-F238E27FC236}">
                <a16:creationId xmlns:a16="http://schemas.microsoft.com/office/drawing/2014/main" id="{63A206B2-E56D-EDFC-8BB3-3B30C4C9E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999" y="2799000"/>
            <a:ext cx="900000" cy="900000"/>
          </a:xfrm>
          <a:prstGeom prst="rect">
            <a:avLst/>
          </a:prstGeom>
        </p:spPr>
      </p:pic>
      <p:pic>
        <p:nvPicPr>
          <p:cNvPr id="8" name="Afbeelding 7" descr="Afbeelding met Graphics, logo, symbool, Lettertype&#10;&#10;Automatisch gegenereerde beschrijving">
            <a:extLst>
              <a:ext uri="{FF2B5EF4-FFF2-40B4-BE49-F238E27FC236}">
                <a16:creationId xmlns:a16="http://schemas.microsoft.com/office/drawing/2014/main" id="{4FD86158-25C6-EDC5-79A6-F79D821A2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4736" y="2799000"/>
            <a:ext cx="900000" cy="900000"/>
          </a:xfrm>
          <a:prstGeom prst="rect">
            <a:avLst/>
          </a:prstGeom>
        </p:spPr>
      </p:pic>
    </p:spTree>
    <p:extLst>
      <p:ext uri="{BB962C8B-B14F-4D97-AF65-F5344CB8AC3E}">
        <p14:creationId xmlns:p14="http://schemas.microsoft.com/office/powerpoint/2010/main" val="3838472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D76D912-65A7-A9AE-316C-D47FBEED53A9}"/>
              </a:ext>
            </a:extLst>
          </p:cNvPr>
          <p:cNvSpPr>
            <a:spLocks noGrp="1"/>
          </p:cNvSpPr>
          <p:nvPr>
            <p:ph type="body" sz="quarter" idx="10"/>
          </p:nvPr>
        </p:nvSpPr>
        <p:spPr/>
        <p:txBody>
          <a:bodyPr/>
          <a:lstStyle/>
          <a:p>
            <a:r>
              <a:rPr lang="en-CA" dirty="0"/>
              <a:t>Interactive, user-friendly, and collaborative platform ideal for data science and research tasks</a:t>
            </a:r>
          </a:p>
          <a:p>
            <a:endParaRPr lang="en-CA" dirty="0"/>
          </a:p>
        </p:txBody>
      </p:sp>
      <p:sp>
        <p:nvSpPr>
          <p:cNvPr id="4" name="Titel 3">
            <a:extLst>
              <a:ext uri="{FF2B5EF4-FFF2-40B4-BE49-F238E27FC236}">
                <a16:creationId xmlns:a16="http://schemas.microsoft.com/office/drawing/2014/main" id="{8F77A087-3813-D634-810A-DAC985440783}"/>
              </a:ext>
            </a:extLst>
          </p:cNvPr>
          <p:cNvSpPr>
            <a:spLocks noGrp="1"/>
          </p:cNvSpPr>
          <p:nvPr>
            <p:ph type="title"/>
          </p:nvPr>
        </p:nvSpPr>
        <p:spPr/>
        <p:txBody>
          <a:bodyPr/>
          <a:lstStyle/>
          <a:p>
            <a:r>
              <a:rPr lang="en-CA" dirty="0"/>
              <a:t>Notebooks</a:t>
            </a:r>
          </a:p>
        </p:txBody>
      </p:sp>
      <p:sp>
        <p:nvSpPr>
          <p:cNvPr id="5" name="Rechthoek 4">
            <a:extLst>
              <a:ext uri="{FF2B5EF4-FFF2-40B4-BE49-F238E27FC236}">
                <a16:creationId xmlns:a16="http://schemas.microsoft.com/office/drawing/2014/main" id="{28050B11-96D0-7382-4274-19E3EE758D69}"/>
              </a:ext>
            </a:extLst>
          </p:cNvPr>
          <p:cNvSpPr/>
          <p:nvPr/>
        </p:nvSpPr>
        <p:spPr>
          <a:xfrm>
            <a:off x="0" y="2638425"/>
            <a:ext cx="12192000" cy="4219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jdelijke aanduiding voor afbeelding 1">
            <a:extLst>
              <a:ext uri="{FF2B5EF4-FFF2-40B4-BE49-F238E27FC236}">
                <a16:creationId xmlns:a16="http://schemas.microsoft.com/office/drawing/2014/main" id="{07950D4D-5602-FE78-536B-89A113BE4AF0}"/>
              </a:ext>
            </a:extLst>
          </p:cNvPr>
          <p:cNvSpPr>
            <a:spLocks noGrp="1"/>
          </p:cNvSpPr>
          <p:nvPr>
            <p:ph type="pic" sz="quarter" idx="11"/>
          </p:nvPr>
        </p:nvSpPr>
        <p:spPr>
          <a:xfrm>
            <a:off x="1105382" y="3141200"/>
            <a:ext cx="5619509" cy="2935419"/>
          </a:xfrm>
        </p:spPr>
        <p:txBody>
          <a:bodyPr>
            <a:normAutofit fontScale="92500" lnSpcReduction="20000"/>
          </a:bodyPr>
          <a:lstStyle/>
          <a:p>
            <a:r>
              <a:rPr lang="en-CA" dirty="0"/>
              <a:t>Data analysis, exploration, and visualization tasks.</a:t>
            </a:r>
          </a:p>
          <a:p>
            <a:r>
              <a:rPr lang="en-CA" dirty="0"/>
              <a:t>Prototyping and experimenting with code snippets.</a:t>
            </a:r>
          </a:p>
          <a:p>
            <a:r>
              <a:rPr lang="en-CA" dirty="0"/>
              <a:t>Creating tutorials, reports, or research documentation.</a:t>
            </a:r>
          </a:p>
          <a:p>
            <a:r>
              <a:rPr lang="en-CA" dirty="0"/>
              <a:t>Collaborative projects where sharing and reproducibility are key.</a:t>
            </a:r>
          </a:p>
        </p:txBody>
      </p:sp>
      <p:pic>
        <p:nvPicPr>
          <p:cNvPr id="2" name="Afbeelding 1" descr="Afbeelding met cirkel, Graphics, tekenfilm&#10;&#10;Automatisch gegenereerde beschrijving">
            <a:extLst>
              <a:ext uri="{FF2B5EF4-FFF2-40B4-BE49-F238E27FC236}">
                <a16:creationId xmlns:a16="http://schemas.microsoft.com/office/drawing/2014/main" id="{C2E21A63-F15A-F485-7573-A4AD82B730ED}"/>
              </a:ext>
            </a:extLst>
          </p:cNvPr>
          <p:cNvPicPr>
            <a:picLocks noChangeAspect="1"/>
          </p:cNvPicPr>
          <p:nvPr/>
        </p:nvPicPr>
        <p:blipFill>
          <a:blip r:embed="rId2">
            <a:extLst>
              <a:ext uri="{28A0092B-C50C-407E-A947-70E740481C1C}">
                <a14:useLocalDpi xmlns:a14="http://schemas.microsoft.com/office/drawing/2010/main" val="0"/>
              </a:ext>
            </a:extLst>
          </a:blip>
          <a:srcRect t="21976" b="18767"/>
          <a:stretch/>
        </p:blipFill>
        <p:spPr>
          <a:xfrm>
            <a:off x="8898387" y="2859257"/>
            <a:ext cx="1518799" cy="900000"/>
          </a:xfrm>
          <a:prstGeom prst="rect">
            <a:avLst/>
          </a:prstGeom>
        </p:spPr>
      </p:pic>
      <p:pic>
        <p:nvPicPr>
          <p:cNvPr id="7" name="Afbeelding 6" descr="Afbeelding met Graphics, Lettertype, cirkel, grafische vormgeving&#10;&#10;Automatisch gegenereerde beschrijving">
            <a:extLst>
              <a:ext uri="{FF2B5EF4-FFF2-40B4-BE49-F238E27FC236}">
                <a16:creationId xmlns:a16="http://schemas.microsoft.com/office/drawing/2014/main" id="{0BB0B8A8-83A9-64CC-0725-2831C0D0E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374" y="2716007"/>
            <a:ext cx="900000" cy="1043250"/>
          </a:xfrm>
          <a:prstGeom prst="rect">
            <a:avLst/>
          </a:prstGeom>
        </p:spPr>
      </p:pic>
    </p:spTree>
    <p:extLst>
      <p:ext uri="{BB962C8B-B14F-4D97-AF65-F5344CB8AC3E}">
        <p14:creationId xmlns:p14="http://schemas.microsoft.com/office/powerpoint/2010/main" val="993431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BBDCFF0-40C7-74DB-E6D1-F8F3BD8F3B81}"/>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0FDB0945-5706-3657-C73D-CC0CB49BD2AA}"/>
              </a:ext>
            </a:extLst>
          </p:cNvPr>
          <p:cNvSpPr>
            <a:spLocks noGrp="1"/>
          </p:cNvSpPr>
          <p:nvPr>
            <p:ph type="title"/>
          </p:nvPr>
        </p:nvSpPr>
        <p:spPr>
          <a:xfrm>
            <a:off x="1105383" y="902822"/>
            <a:ext cx="9097700" cy="622138"/>
          </a:xfrm>
        </p:spPr>
        <p:txBody>
          <a:bodyPr anchor="t">
            <a:normAutofit/>
          </a:bodyPr>
          <a:lstStyle/>
          <a:p>
            <a:r>
              <a:rPr lang="en-CA" dirty="0"/>
              <a:t>Navigating </a:t>
            </a:r>
            <a:r>
              <a:rPr lang="en-CA" dirty="0" err="1"/>
              <a:t>Jupyter</a:t>
            </a:r>
            <a:r>
              <a:rPr lang="en-CA" dirty="0"/>
              <a:t> Notebook</a:t>
            </a:r>
          </a:p>
        </p:txBody>
      </p:sp>
      <p:pic>
        <p:nvPicPr>
          <p:cNvPr id="12" name="Tijdelijke aanduiding voor afbeelding 11" descr="Afbeelding met tekst, schermopname, software, Webpagina&#10;&#10;Automatisch gegenereerde beschrijving">
            <a:extLst>
              <a:ext uri="{FF2B5EF4-FFF2-40B4-BE49-F238E27FC236}">
                <a16:creationId xmlns:a16="http://schemas.microsoft.com/office/drawing/2014/main" id="{F1A9F40B-AA6E-205A-4EE8-ADCCD00DACE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0352" r="10042" b="34292"/>
          <a:stretch/>
        </p:blipFill>
        <p:spPr>
          <a:xfrm>
            <a:off x="2154903" y="2220922"/>
            <a:ext cx="7884000" cy="4067269"/>
          </a:xfrm>
        </p:spPr>
      </p:pic>
      <p:sp>
        <p:nvSpPr>
          <p:cNvPr id="14" name="Tekstvak 13">
            <a:extLst>
              <a:ext uri="{FF2B5EF4-FFF2-40B4-BE49-F238E27FC236}">
                <a16:creationId xmlns:a16="http://schemas.microsoft.com/office/drawing/2014/main" id="{11089642-5E0D-973A-5509-82FD8A986654}"/>
              </a:ext>
            </a:extLst>
          </p:cNvPr>
          <p:cNvSpPr txBox="1"/>
          <p:nvPr/>
        </p:nvSpPr>
        <p:spPr>
          <a:xfrm>
            <a:off x="9996719" y="3956863"/>
            <a:ext cx="1012139" cy="707886"/>
          </a:xfrm>
          <a:prstGeom prst="rect">
            <a:avLst/>
          </a:prstGeom>
          <a:noFill/>
        </p:spPr>
        <p:txBody>
          <a:bodyPr wrap="square" rtlCol="0">
            <a:spAutoFit/>
          </a:bodyPr>
          <a:lstStyle/>
          <a:p>
            <a:r>
              <a:rPr lang="en-CA" sz="4000" dirty="0"/>
              <a:t>}</a:t>
            </a:r>
          </a:p>
        </p:txBody>
      </p:sp>
      <p:sp>
        <p:nvSpPr>
          <p:cNvPr id="15" name="Tekstvak 14">
            <a:extLst>
              <a:ext uri="{FF2B5EF4-FFF2-40B4-BE49-F238E27FC236}">
                <a16:creationId xmlns:a16="http://schemas.microsoft.com/office/drawing/2014/main" id="{FFF5A5D3-7985-52B9-F9D6-30A1D9B0865B}"/>
              </a:ext>
            </a:extLst>
          </p:cNvPr>
          <p:cNvSpPr txBox="1"/>
          <p:nvPr/>
        </p:nvSpPr>
        <p:spPr>
          <a:xfrm>
            <a:off x="10317268" y="4159525"/>
            <a:ext cx="2154905" cy="369332"/>
          </a:xfrm>
          <a:prstGeom prst="rect">
            <a:avLst/>
          </a:prstGeom>
          <a:noFill/>
        </p:spPr>
        <p:txBody>
          <a:bodyPr wrap="square" rtlCol="0">
            <a:spAutoFit/>
          </a:bodyPr>
          <a:lstStyle/>
          <a:p>
            <a:r>
              <a:rPr lang="en-CA" dirty="0"/>
              <a:t>Markdown cell</a:t>
            </a:r>
          </a:p>
        </p:txBody>
      </p:sp>
      <p:sp>
        <p:nvSpPr>
          <p:cNvPr id="16" name="Tekstvak 15">
            <a:extLst>
              <a:ext uri="{FF2B5EF4-FFF2-40B4-BE49-F238E27FC236}">
                <a16:creationId xmlns:a16="http://schemas.microsoft.com/office/drawing/2014/main" id="{A6A1AB91-B24D-601E-1371-73BA95A8D7FB}"/>
              </a:ext>
            </a:extLst>
          </p:cNvPr>
          <p:cNvSpPr txBox="1"/>
          <p:nvPr/>
        </p:nvSpPr>
        <p:spPr>
          <a:xfrm>
            <a:off x="9996720" y="4697734"/>
            <a:ext cx="1012139" cy="707886"/>
          </a:xfrm>
          <a:prstGeom prst="rect">
            <a:avLst/>
          </a:prstGeom>
          <a:noFill/>
        </p:spPr>
        <p:txBody>
          <a:bodyPr wrap="square" rtlCol="0">
            <a:spAutoFit/>
          </a:bodyPr>
          <a:lstStyle/>
          <a:p>
            <a:r>
              <a:rPr lang="en-CA" sz="4000" dirty="0"/>
              <a:t>}</a:t>
            </a:r>
          </a:p>
        </p:txBody>
      </p:sp>
      <p:sp>
        <p:nvSpPr>
          <p:cNvPr id="17" name="Tekstvak 16">
            <a:extLst>
              <a:ext uri="{FF2B5EF4-FFF2-40B4-BE49-F238E27FC236}">
                <a16:creationId xmlns:a16="http://schemas.microsoft.com/office/drawing/2014/main" id="{C2F67324-9A83-05A6-3CB6-8ED4E717A834}"/>
              </a:ext>
            </a:extLst>
          </p:cNvPr>
          <p:cNvSpPr txBox="1"/>
          <p:nvPr/>
        </p:nvSpPr>
        <p:spPr>
          <a:xfrm>
            <a:off x="10317268" y="4912157"/>
            <a:ext cx="2154905" cy="369332"/>
          </a:xfrm>
          <a:prstGeom prst="rect">
            <a:avLst/>
          </a:prstGeom>
          <a:noFill/>
        </p:spPr>
        <p:txBody>
          <a:bodyPr wrap="square" rtlCol="0">
            <a:spAutoFit/>
          </a:bodyPr>
          <a:lstStyle/>
          <a:p>
            <a:r>
              <a:rPr lang="en-CA" dirty="0"/>
              <a:t>Code cell</a:t>
            </a:r>
          </a:p>
        </p:txBody>
      </p:sp>
      <p:sp>
        <p:nvSpPr>
          <p:cNvPr id="18" name="Tekstvak 17">
            <a:extLst>
              <a:ext uri="{FF2B5EF4-FFF2-40B4-BE49-F238E27FC236}">
                <a16:creationId xmlns:a16="http://schemas.microsoft.com/office/drawing/2014/main" id="{B8CB372A-A500-3B8C-68EC-08D38FC9BA6E}"/>
              </a:ext>
            </a:extLst>
          </p:cNvPr>
          <p:cNvSpPr txBox="1"/>
          <p:nvPr/>
        </p:nvSpPr>
        <p:spPr>
          <a:xfrm>
            <a:off x="9996719" y="5347460"/>
            <a:ext cx="1012139" cy="707886"/>
          </a:xfrm>
          <a:prstGeom prst="rect">
            <a:avLst/>
          </a:prstGeom>
          <a:noFill/>
        </p:spPr>
        <p:txBody>
          <a:bodyPr wrap="square" rtlCol="0">
            <a:spAutoFit/>
          </a:bodyPr>
          <a:lstStyle/>
          <a:p>
            <a:r>
              <a:rPr lang="en-CA" sz="4000" dirty="0"/>
              <a:t>}</a:t>
            </a:r>
          </a:p>
        </p:txBody>
      </p:sp>
      <p:sp>
        <p:nvSpPr>
          <p:cNvPr id="19" name="Tekstvak 18">
            <a:extLst>
              <a:ext uri="{FF2B5EF4-FFF2-40B4-BE49-F238E27FC236}">
                <a16:creationId xmlns:a16="http://schemas.microsoft.com/office/drawing/2014/main" id="{3C0A85DF-F228-4E0F-4CEE-A548BB8B7812}"/>
              </a:ext>
            </a:extLst>
          </p:cNvPr>
          <p:cNvSpPr txBox="1"/>
          <p:nvPr/>
        </p:nvSpPr>
        <p:spPr>
          <a:xfrm>
            <a:off x="10317268" y="5602031"/>
            <a:ext cx="2154905" cy="369332"/>
          </a:xfrm>
          <a:prstGeom prst="rect">
            <a:avLst/>
          </a:prstGeom>
          <a:noFill/>
        </p:spPr>
        <p:txBody>
          <a:bodyPr wrap="square" rtlCol="0">
            <a:spAutoFit/>
          </a:bodyPr>
          <a:lstStyle/>
          <a:p>
            <a:r>
              <a:rPr lang="en-CA" dirty="0"/>
              <a:t>Output</a:t>
            </a:r>
          </a:p>
        </p:txBody>
      </p:sp>
      <p:cxnSp>
        <p:nvCxnSpPr>
          <p:cNvPr id="21" name="Rechte verbindingslijn met pijl 20">
            <a:extLst>
              <a:ext uri="{FF2B5EF4-FFF2-40B4-BE49-F238E27FC236}">
                <a16:creationId xmlns:a16="http://schemas.microsoft.com/office/drawing/2014/main" id="{5871C339-DE9B-04A2-90F9-B529340F223D}"/>
              </a:ext>
            </a:extLst>
          </p:cNvPr>
          <p:cNvCxnSpPr>
            <a:cxnSpLocks/>
          </p:cNvCxnSpPr>
          <p:nvPr/>
        </p:nvCxnSpPr>
        <p:spPr>
          <a:xfrm>
            <a:off x="3233057" y="2013857"/>
            <a:ext cx="239486"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kstvak 22">
            <a:extLst>
              <a:ext uri="{FF2B5EF4-FFF2-40B4-BE49-F238E27FC236}">
                <a16:creationId xmlns:a16="http://schemas.microsoft.com/office/drawing/2014/main" id="{BC08815E-AAE4-9B25-497E-151AB7384075}"/>
              </a:ext>
            </a:extLst>
          </p:cNvPr>
          <p:cNvSpPr txBox="1"/>
          <p:nvPr/>
        </p:nvSpPr>
        <p:spPr>
          <a:xfrm>
            <a:off x="1969567" y="1688275"/>
            <a:ext cx="3134191" cy="369332"/>
          </a:xfrm>
          <a:prstGeom prst="rect">
            <a:avLst/>
          </a:prstGeom>
          <a:noFill/>
        </p:spPr>
        <p:txBody>
          <a:bodyPr wrap="none" rtlCol="0">
            <a:spAutoFit/>
          </a:bodyPr>
          <a:lstStyle/>
          <a:p>
            <a:r>
              <a:rPr lang="en-CA" dirty="0">
                <a:solidFill>
                  <a:schemeClr val="bg1"/>
                </a:solidFill>
              </a:rPr>
              <a:t>Local host in the background</a:t>
            </a:r>
          </a:p>
        </p:txBody>
      </p:sp>
      <p:cxnSp>
        <p:nvCxnSpPr>
          <p:cNvPr id="24" name="Rechte verbindingslijn met pijl 23">
            <a:extLst>
              <a:ext uri="{FF2B5EF4-FFF2-40B4-BE49-F238E27FC236}">
                <a16:creationId xmlns:a16="http://schemas.microsoft.com/office/drawing/2014/main" id="{B2C04CA9-14E5-6F28-3668-C75DA0CE151B}"/>
              </a:ext>
            </a:extLst>
          </p:cNvPr>
          <p:cNvCxnSpPr>
            <a:cxnSpLocks/>
          </p:cNvCxnSpPr>
          <p:nvPr/>
        </p:nvCxnSpPr>
        <p:spPr>
          <a:xfrm flipH="1">
            <a:off x="7707086" y="1943066"/>
            <a:ext cx="195943"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kstvak 25">
            <a:extLst>
              <a:ext uri="{FF2B5EF4-FFF2-40B4-BE49-F238E27FC236}">
                <a16:creationId xmlns:a16="http://schemas.microsoft.com/office/drawing/2014/main" id="{214086CF-3C82-DC09-C3B5-2EDFBEE14F51}"/>
              </a:ext>
            </a:extLst>
          </p:cNvPr>
          <p:cNvSpPr txBox="1"/>
          <p:nvPr/>
        </p:nvSpPr>
        <p:spPr>
          <a:xfrm>
            <a:off x="6827866" y="1618150"/>
            <a:ext cx="1954381" cy="369332"/>
          </a:xfrm>
          <a:prstGeom prst="rect">
            <a:avLst/>
          </a:prstGeom>
          <a:noFill/>
        </p:spPr>
        <p:txBody>
          <a:bodyPr wrap="none" rtlCol="0">
            <a:spAutoFit/>
          </a:bodyPr>
          <a:lstStyle/>
          <a:p>
            <a:r>
              <a:rPr lang="en-CA" dirty="0" err="1">
                <a:solidFill>
                  <a:schemeClr val="bg1"/>
                </a:solidFill>
              </a:rPr>
              <a:t>Jupyter</a:t>
            </a:r>
            <a:r>
              <a:rPr lang="en-CA" dirty="0">
                <a:solidFill>
                  <a:schemeClr val="bg1"/>
                </a:solidFill>
              </a:rPr>
              <a:t> notebook</a:t>
            </a:r>
          </a:p>
        </p:txBody>
      </p:sp>
      <p:sp>
        <p:nvSpPr>
          <p:cNvPr id="35" name="Tekstvak 34">
            <a:extLst>
              <a:ext uri="{FF2B5EF4-FFF2-40B4-BE49-F238E27FC236}">
                <a16:creationId xmlns:a16="http://schemas.microsoft.com/office/drawing/2014/main" id="{4B014B82-A663-D7F7-2AEF-FE37B0FD644C}"/>
              </a:ext>
            </a:extLst>
          </p:cNvPr>
          <p:cNvSpPr txBox="1"/>
          <p:nvPr/>
        </p:nvSpPr>
        <p:spPr>
          <a:xfrm>
            <a:off x="315555" y="3425605"/>
            <a:ext cx="1132841" cy="369332"/>
          </a:xfrm>
          <a:prstGeom prst="rect">
            <a:avLst/>
          </a:prstGeom>
          <a:noFill/>
        </p:spPr>
        <p:txBody>
          <a:bodyPr wrap="square" rtlCol="0">
            <a:spAutoFit/>
          </a:bodyPr>
          <a:lstStyle/>
          <a:p>
            <a:r>
              <a:rPr lang="en-CA" dirty="0"/>
              <a:t>Add cell</a:t>
            </a:r>
          </a:p>
        </p:txBody>
      </p:sp>
      <p:sp>
        <p:nvSpPr>
          <p:cNvPr id="36" name="Tekstvak 35">
            <a:extLst>
              <a:ext uri="{FF2B5EF4-FFF2-40B4-BE49-F238E27FC236}">
                <a16:creationId xmlns:a16="http://schemas.microsoft.com/office/drawing/2014/main" id="{182E2CCD-753D-7503-937A-6ADF25CB5D1E}"/>
              </a:ext>
            </a:extLst>
          </p:cNvPr>
          <p:cNvSpPr txBox="1"/>
          <p:nvPr/>
        </p:nvSpPr>
        <p:spPr>
          <a:xfrm>
            <a:off x="315556" y="3929813"/>
            <a:ext cx="1132841" cy="369332"/>
          </a:xfrm>
          <a:prstGeom prst="rect">
            <a:avLst/>
          </a:prstGeom>
          <a:noFill/>
        </p:spPr>
        <p:txBody>
          <a:bodyPr wrap="square" rtlCol="0">
            <a:spAutoFit/>
          </a:bodyPr>
          <a:lstStyle/>
          <a:p>
            <a:r>
              <a:rPr lang="en-CA" dirty="0"/>
              <a:t>Run cell</a:t>
            </a:r>
          </a:p>
        </p:txBody>
      </p:sp>
      <p:sp>
        <p:nvSpPr>
          <p:cNvPr id="37" name="Tekstvak 36">
            <a:extLst>
              <a:ext uri="{FF2B5EF4-FFF2-40B4-BE49-F238E27FC236}">
                <a16:creationId xmlns:a16="http://schemas.microsoft.com/office/drawing/2014/main" id="{6E1A62FB-E55E-2156-CD47-939DC742B95A}"/>
              </a:ext>
            </a:extLst>
          </p:cNvPr>
          <p:cNvSpPr txBox="1"/>
          <p:nvPr/>
        </p:nvSpPr>
        <p:spPr>
          <a:xfrm>
            <a:off x="242418" y="4425373"/>
            <a:ext cx="1332880" cy="369332"/>
          </a:xfrm>
          <a:prstGeom prst="rect">
            <a:avLst/>
          </a:prstGeom>
          <a:noFill/>
        </p:spPr>
        <p:txBody>
          <a:bodyPr wrap="square" rtlCol="0">
            <a:spAutoFit/>
          </a:bodyPr>
          <a:lstStyle/>
          <a:p>
            <a:r>
              <a:rPr lang="en-CA" dirty="0"/>
              <a:t>Switch cell</a:t>
            </a:r>
          </a:p>
        </p:txBody>
      </p:sp>
      <mc:AlternateContent xmlns:mc="http://schemas.openxmlformats.org/markup-compatibility/2006" xmlns:p14="http://schemas.microsoft.com/office/powerpoint/2010/main">
        <mc:Choice Requires="p14">
          <p:contentPart p14:bwMode="auto" r:id="rId3">
            <p14:nvContentPartPr>
              <p14:cNvPr id="2" name="Inkt 1">
                <a:extLst>
                  <a:ext uri="{FF2B5EF4-FFF2-40B4-BE49-F238E27FC236}">
                    <a16:creationId xmlns:a16="http://schemas.microsoft.com/office/drawing/2014/main" id="{CD866380-F0B0-866E-B553-7835EA3D050B}"/>
                  </a:ext>
                </a:extLst>
              </p14:cNvPr>
              <p14:cNvContentPartPr/>
              <p14:nvPr/>
            </p14:nvContentPartPr>
            <p14:xfrm>
              <a:off x="2408490" y="3421410"/>
              <a:ext cx="157680" cy="7560"/>
            </p14:xfrm>
          </p:contentPart>
        </mc:Choice>
        <mc:Fallback xmlns="">
          <p:pic>
            <p:nvPicPr>
              <p:cNvPr id="2" name="Inkt 1">
                <a:extLst>
                  <a:ext uri="{FF2B5EF4-FFF2-40B4-BE49-F238E27FC236}">
                    <a16:creationId xmlns:a16="http://schemas.microsoft.com/office/drawing/2014/main" id="{CD866380-F0B0-866E-B553-7835EA3D050B}"/>
                  </a:ext>
                </a:extLst>
              </p:cNvPr>
              <p:cNvPicPr/>
              <p:nvPr/>
            </p:nvPicPr>
            <p:blipFill>
              <a:blip r:embed="rId4"/>
              <a:stretch>
                <a:fillRect/>
              </a:stretch>
            </p:blipFill>
            <p:spPr>
              <a:xfrm>
                <a:off x="2354850" y="3313410"/>
                <a:ext cx="265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t 2">
                <a:extLst>
                  <a:ext uri="{FF2B5EF4-FFF2-40B4-BE49-F238E27FC236}">
                    <a16:creationId xmlns:a16="http://schemas.microsoft.com/office/drawing/2014/main" id="{95C5EC5D-0B81-A778-1476-3612041BEC72}"/>
                  </a:ext>
                </a:extLst>
              </p14:cNvPr>
              <p14:cNvContentPartPr/>
              <p14:nvPr/>
            </p14:nvContentPartPr>
            <p14:xfrm>
              <a:off x="442530" y="3600690"/>
              <a:ext cx="784080" cy="3240"/>
            </p14:xfrm>
          </p:contentPart>
        </mc:Choice>
        <mc:Fallback xmlns="">
          <p:pic>
            <p:nvPicPr>
              <p:cNvPr id="3" name="Inkt 2">
                <a:extLst>
                  <a:ext uri="{FF2B5EF4-FFF2-40B4-BE49-F238E27FC236}">
                    <a16:creationId xmlns:a16="http://schemas.microsoft.com/office/drawing/2014/main" id="{95C5EC5D-0B81-A778-1476-3612041BEC72}"/>
                  </a:ext>
                </a:extLst>
              </p:cNvPr>
              <p:cNvPicPr/>
              <p:nvPr/>
            </p:nvPicPr>
            <p:blipFill>
              <a:blip r:embed="rId6"/>
              <a:stretch>
                <a:fillRect/>
              </a:stretch>
            </p:blipFill>
            <p:spPr>
              <a:xfrm>
                <a:off x="388890" y="3493050"/>
                <a:ext cx="891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t 4">
                <a:extLst>
                  <a:ext uri="{FF2B5EF4-FFF2-40B4-BE49-F238E27FC236}">
                    <a16:creationId xmlns:a16="http://schemas.microsoft.com/office/drawing/2014/main" id="{8A209A1E-E07B-6FDE-94BA-0555DF7D24EA}"/>
                  </a:ext>
                </a:extLst>
              </p14:cNvPr>
              <p14:cNvContentPartPr/>
              <p14:nvPr/>
            </p14:nvContentPartPr>
            <p14:xfrm>
              <a:off x="3759930" y="3412050"/>
              <a:ext cx="541080" cy="23040"/>
            </p14:xfrm>
          </p:contentPart>
        </mc:Choice>
        <mc:Fallback xmlns="">
          <p:pic>
            <p:nvPicPr>
              <p:cNvPr id="5" name="Inkt 4">
                <a:extLst>
                  <a:ext uri="{FF2B5EF4-FFF2-40B4-BE49-F238E27FC236}">
                    <a16:creationId xmlns:a16="http://schemas.microsoft.com/office/drawing/2014/main" id="{8A209A1E-E07B-6FDE-94BA-0555DF7D24EA}"/>
                  </a:ext>
                </a:extLst>
              </p:cNvPr>
              <p:cNvPicPr/>
              <p:nvPr/>
            </p:nvPicPr>
            <p:blipFill>
              <a:blip r:embed="rId8"/>
              <a:stretch>
                <a:fillRect/>
              </a:stretch>
            </p:blipFill>
            <p:spPr>
              <a:xfrm>
                <a:off x="3705930" y="3304410"/>
                <a:ext cx="648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t 5">
                <a:extLst>
                  <a:ext uri="{FF2B5EF4-FFF2-40B4-BE49-F238E27FC236}">
                    <a16:creationId xmlns:a16="http://schemas.microsoft.com/office/drawing/2014/main" id="{3D5F3BFE-BB6C-5BE5-64D2-4227F3766CD7}"/>
                  </a:ext>
                </a:extLst>
              </p14:cNvPr>
              <p14:cNvContentPartPr/>
              <p14:nvPr/>
            </p14:nvContentPartPr>
            <p14:xfrm>
              <a:off x="434970" y="4089570"/>
              <a:ext cx="817920" cy="17280"/>
            </p14:xfrm>
          </p:contentPart>
        </mc:Choice>
        <mc:Fallback xmlns="">
          <p:pic>
            <p:nvPicPr>
              <p:cNvPr id="6" name="Inkt 5">
                <a:extLst>
                  <a:ext uri="{FF2B5EF4-FFF2-40B4-BE49-F238E27FC236}">
                    <a16:creationId xmlns:a16="http://schemas.microsoft.com/office/drawing/2014/main" id="{3D5F3BFE-BB6C-5BE5-64D2-4227F3766CD7}"/>
                  </a:ext>
                </a:extLst>
              </p:cNvPr>
              <p:cNvPicPr/>
              <p:nvPr/>
            </p:nvPicPr>
            <p:blipFill>
              <a:blip r:embed="rId10"/>
              <a:stretch>
                <a:fillRect/>
              </a:stretch>
            </p:blipFill>
            <p:spPr>
              <a:xfrm>
                <a:off x="380970" y="3981930"/>
                <a:ext cx="92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t 8">
                <a:extLst>
                  <a:ext uri="{FF2B5EF4-FFF2-40B4-BE49-F238E27FC236}">
                    <a16:creationId xmlns:a16="http://schemas.microsoft.com/office/drawing/2014/main" id="{ADF1A598-3EDD-509A-C48E-F856CC3D53E9}"/>
                  </a:ext>
                </a:extLst>
              </p14:cNvPr>
              <p14:cNvContentPartPr/>
              <p14:nvPr/>
            </p14:nvContentPartPr>
            <p14:xfrm>
              <a:off x="4977810" y="3414570"/>
              <a:ext cx="774720" cy="15480"/>
            </p14:xfrm>
          </p:contentPart>
        </mc:Choice>
        <mc:Fallback xmlns="">
          <p:pic>
            <p:nvPicPr>
              <p:cNvPr id="9" name="Inkt 8">
                <a:extLst>
                  <a:ext uri="{FF2B5EF4-FFF2-40B4-BE49-F238E27FC236}">
                    <a16:creationId xmlns:a16="http://schemas.microsoft.com/office/drawing/2014/main" id="{ADF1A598-3EDD-509A-C48E-F856CC3D53E9}"/>
                  </a:ext>
                </a:extLst>
              </p:cNvPr>
              <p:cNvPicPr/>
              <p:nvPr/>
            </p:nvPicPr>
            <p:blipFill>
              <a:blip r:embed="rId12"/>
              <a:stretch>
                <a:fillRect/>
              </a:stretch>
            </p:blipFill>
            <p:spPr>
              <a:xfrm>
                <a:off x="4923810" y="3306570"/>
                <a:ext cx="882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t 9">
                <a:extLst>
                  <a:ext uri="{FF2B5EF4-FFF2-40B4-BE49-F238E27FC236}">
                    <a16:creationId xmlns:a16="http://schemas.microsoft.com/office/drawing/2014/main" id="{B73E6D78-7AB8-3907-255F-E74A4DAF3CE7}"/>
                  </a:ext>
                </a:extLst>
              </p14:cNvPr>
              <p14:cNvContentPartPr/>
              <p14:nvPr/>
            </p14:nvContentPartPr>
            <p14:xfrm>
              <a:off x="327330" y="4593930"/>
              <a:ext cx="1059480" cy="16560"/>
            </p14:xfrm>
          </p:contentPart>
        </mc:Choice>
        <mc:Fallback xmlns="">
          <p:pic>
            <p:nvPicPr>
              <p:cNvPr id="10" name="Inkt 9">
                <a:extLst>
                  <a:ext uri="{FF2B5EF4-FFF2-40B4-BE49-F238E27FC236}">
                    <a16:creationId xmlns:a16="http://schemas.microsoft.com/office/drawing/2014/main" id="{B73E6D78-7AB8-3907-255F-E74A4DAF3CE7}"/>
                  </a:ext>
                </a:extLst>
              </p:cNvPr>
              <p:cNvPicPr/>
              <p:nvPr/>
            </p:nvPicPr>
            <p:blipFill>
              <a:blip r:embed="rId14"/>
              <a:stretch>
                <a:fillRect/>
              </a:stretch>
            </p:blipFill>
            <p:spPr>
              <a:xfrm>
                <a:off x="273330" y="4486290"/>
                <a:ext cx="1167120" cy="232200"/>
              </a:xfrm>
              <a:prstGeom prst="rect">
                <a:avLst/>
              </a:prstGeom>
            </p:spPr>
          </p:pic>
        </mc:Fallback>
      </mc:AlternateContent>
      <p:pic>
        <p:nvPicPr>
          <p:cNvPr id="13" name="Afbeelding 12">
            <a:extLst>
              <a:ext uri="{FF2B5EF4-FFF2-40B4-BE49-F238E27FC236}">
                <a16:creationId xmlns:a16="http://schemas.microsoft.com/office/drawing/2014/main" id="{08F7A427-022C-836B-F9F1-8B0D347398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4903" y="2788298"/>
            <a:ext cx="7884000" cy="848200"/>
          </a:xfrm>
          <a:prstGeom prst="rect">
            <a:avLst/>
          </a:prstGeom>
        </p:spPr>
      </p:pic>
      <mc:AlternateContent xmlns:mc="http://schemas.openxmlformats.org/markup-compatibility/2006" xmlns:p14="http://schemas.microsoft.com/office/powerpoint/2010/main">
        <mc:Choice Requires="p14">
          <p:contentPart p14:bwMode="auto" r:id="rId16">
            <p14:nvContentPartPr>
              <p14:cNvPr id="38" name="Inkt 37">
                <a:extLst>
                  <a:ext uri="{FF2B5EF4-FFF2-40B4-BE49-F238E27FC236}">
                    <a16:creationId xmlns:a16="http://schemas.microsoft.com/office/drawing/2014/main" id="{49062167-2A88-AB71-B5A9-43F261234C9C}"/>
                  </a:ext>
                </a:extLst>
              </p14:cNvPr>
              <p14:cNvContentPartPr/>
              <p14:nvPr/>
            </p14:nvContentPartPr>
            <p14:xfrm>
              <a:off x="4772539" y="3426015"/>
              <a:ext cx="679680" cy="23760"/>
            </p14:xfrm>
          </p:contentPart>
        </mc:Choice>
        <mc:Fallback xmlns="">
          <p:pic>
            <p:nvPicPr>
              <p:cNvPr id="38" name="Inkt 37">
                <a:extLst>
                  <a:ext uri="{FF2B5EF4-FFF2-40B4-BE49-F238E27FC236}">
                    <a16:creationId xmlns:a16="http://schemas.microsoft.com/office/drawing/2014/main" id="{49062167-2A88-AB71-B5A9-43F261234C9C}"/>
                  </a:ext>
                </a:extLst>
              </p:cNvPr>
              <p:cNvPicPr/>
              <p:nvPr/>
            </p:nvPicPr>
            <p:blipFill>
              <a:blip r:embed="rId17"/>
              <a:stretch>
                <a:fillRect/>
              </a:stretch>
            </p:blipFill>
            <p:spPr>
              <a:xfrm>
                <a:off x="4718539" y="3318015"/>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t 38">
                <a:extLst>
                  <a:ext uri="{FF2B5EF4-FFF2-40B4-BE49-F238E27FC236}">
                    <a16:creationId xmlns:a16="http://schemas.microsoft.com/office/drawing/2014/main" id="{FF18D4E8-1376-EE19-1BC0-C66281CEC268}"/>
                  </a:ext>
                </a:extLst>
              </p14:cNvPr>
              <p14:cNvContentPartPr/>
              <p14:nvPr/>
            </p14:nvContentPartPr>
            <p14:xfrm>
              <a:off x="3827179" y="3438255"/>
              <a:ext cx="277920" cy="14040"/>
            </p14:xfrm>
          </p:contentPart>
        </mc:Choice>
        <mc:Fallback xmlns="">
          <p:pic>
            <p:nvPicPr>
              <p:cNvPr id="39" name="Inkt 38">
                <a:extLst>
                  <a:ext uri="{FF2B5EF4-FFF2-40B4-BE49-F238E27FC236}">
                    <a16:creationId xmlns:a16="http://schemas.microsoft.com/office/drawing/2014/main" id="{FF18D4E8-1376-EE19-1BC0-C66281CEC268}"/>
                  </a:ext>
                </a:extLst>
              </p:cNvPr>
              <p:cNvPicPr/>
              <p:nvPr/>
            </p:nvPicPr>
            <p:blipFill>
              <a:blip r:embed="rId19"/>
              <a:stretch>
                <a:fillRect/>
              </a:stretch>
            </p:blipFill>
            <p:spPr>
              <a:xfrm>
                <a:off x="3773179" y="3330255"/>
                <a:ext cx="385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t 39">
                <a:extLst>
                  <a:ext uri="{FF2B5EF4-FFF2-40B4-BE49-F238E27FC236}">
                    <a16:creationId xmlns:a16="http://schemas.microsoft.com/office/drawing/2014/main" id="{F889F56B-849D-BE86-258C-396B1B1774F3}"/>
                  </a:ext>
                </a:extLst>
              </p14:cNvPr>
              <p14:cNvContentPartPr/>
              <p14:nvPr/>
            </p14:nvContentPartPr>
            <p14:xfrm>
              <a:off x="2502739" y="3444375"/>
              <a:ext cx="150120" cy="20520"/>
            </p14:xfrm>
          </p:contentPart>
        </mc:Choice>
        <mc:Fallback xmlns="">
          <p:pic>
            <p:nvPicPr>
              <p:cNvPr id="40" name="Inkt 39">
                <a:extLst>
                  <a:ext uri="{FF2B5EF4-FFF2-40B4-BE49-F238E27FC236}">
                    <a16:creationId xmlns:a16="http://schemas.microsoft.com/office/drawing/2014/main" id="{F889F56B-849D-BE86-258C-396B1B1774F3}"/>
                  </a:ext>
                </a:extLst>
              </p:cNvPr>
              <p:cNvPicPr/>
              <p:nvPr/>
            </p:nvPicPr>
            <p:blipFill>
              <a:blip r:embed="rId21"/>
              <a:stretch>
                <a:fillRect/>
              </a:stretch>
            </p:blipFill>
            <p:spPr>
              <a:xfrm>
                <a:off x="2448739" y="3336375"/>
                <a:ext cx="257760" cy="236160"/>
              </a:xfrm>
              <a:prstGeom prst="rect">
                <a:avLst/>
              </a:prstGeom>
            </p:spPr>
          </p:pic>
        </mc:Fallback>
      </mc:AlternateContent>
    </p:spTree>
    <p:extLst>
      <p:ext uri="{BB962C8B-B14F-4D97-AF65-F5344CB8AC3E}">
        <p14:creationId xmlns:p14="http://schemas.microsoft.com/office/powerpoint/2010/main" val="489236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Why learn Python</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2E4C630-1A7A-02BE-0F6B-A9AE4620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254943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1D21F-1803-0E5A-7C39-C51A3D6C19E5}"/>
            </a:ext>
          </a:extLst>
        </p:cNvPr>
        <p:cNvGrpSpPr/>
        <p:nvPr/>
      </p:nvGrpSpPr>
      <p:grpSpPr>
        <a:xfrm>
          <a:off x="0" y="0"/>
          <a:ext cx="0" cy="0"/>
          <a:chOff x="0" y="0"/>
          <a:chExt cx="0" cy="0"/>
        </a:xfrm>
      </p:grpSpPr>
      <p:sp>
        <p:nvSpPr>
          <p:cNvPr id="7" name="Rechthoek 6">
            <a:extLst>
              <a:ext uri="{FF2B5EF4-FFF2-40B4-BE49-F238E27FC236}">
                <a16:creationId xmlns:a16="http://schemas.microsoft.com/office/drawing/2014/main" id="{D6B05443-7B21-BFC0-B641-0E717CE05A60}"/>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38A2D118-672C-9A29-B2D8-2937318FD193}"/>
              </a:ext>
            </a:extLst>
          </p:cNvPr>
          <p:cNvSpPr>
            <a:spLocks noGrp="1"/>
          </p:cNvSpPr>
          <p:nvPr>
            <p:ph type="title"/>
          </p:nvPr>
        </p:nvSpPr>
        <p:spPr>
          <a:xfrm>
            <a:off x="1105383" y="902822"/>
            <a:ext cx="9097700" cy="622138"/>
          </a:xfrm>
        </p:spPr>
        <p:txBody>
          <a:bodyPr anchor="t">
            <a:normAutofit/>
          </a:bodyPr>
          <a:lstStyle/>
          <a:p>
            <a:r>
              <a:rPr lang="en-CA" dirty="0"/>
              <a:t>General flow of a python script</a:t>
            </a:r>
          </a:p>
        </p:txBody>
      </p:sp>
      <p:pic>
        <p:nvPicPr>
          <p:cNvPr id="3" name="Afbeelding 2" descr="Afbeelding met tekst, schermopname, Lettertype&#10;&#10;Automatisch gegenereerde beschrijving">
            <a:extLst>
              <a:ext uri="{FF2B5EF4-FFF2-40B4-BE49-F238E27FC236}">
                <a16:creationId xmlns:a16="http://schemas.microsoft.com/office/drawing/2014/main" id="{891E58F3-5C71-A127-9FCA-FA754FBC548C}"/>
              </a:ext>
            </a:extLst>
          </p:cNvPr>
          <p:cNvPicPr>
            <a:picLocks noChangeAspect="1"/>
          </p:cNvPicPr>
          <p:nvPr/>
        </p:nvPicPr>
        <p:blipFill>
          <a:blip r:embed="rId3"/>
          <a:stretch>
            <a:fillRect/>
          </a:stretch>
        </p:blipFill>
        <p:spPr>
          <a:xfrm>
            <a:off x="3152775" y="2817310"/>
            <a:ext cx="7772400" cy="3714243"/>
          </a:xfrm>
          <a:prstGeom prst="rect">
            <a:avLst/>
          </a:prstGeom>
        </p:spPr>
      </p:pic>
      <p:sp>
        <p:nvSpPr>
          <p:cNvPr id="6" name="Tekstvak 5">
            <a:extLst>
              <a:ext uri="{FF2B5EF4-FFF2-40B4-BE49-F238E27FC236}">
                <a16:creationId xmlns:a16="http://schemas.microsoft.com/office/drawing/2014/main" id="{4E14FF99-610E-B6BD-F5C1-103F3908991A}"/>
              </a:ext>
            </a:extLst>
          </p:cNvPr>
          <p:cNvSpPr txBox="1"/>
          <p:nvPr/>
        </p:nvSpPr>
        <p:spPr>
          <a:xfrm>
            <a:off x="809809" y="3024567"/>
            <a:ext cx="3211286" cy="369332"/>
          </a:xfrm>
          <a:prstGeom prst="rect">
            <a:avLst/>
          </a:prstGeom>
          <a:noFill/>
        </p:spPr>
        <p:txBody>
          <a:bodyPr wrap="square" rtlCol="0">
            <a:spAutoFit/>
          </a:bodyPr>
          <a:lstStyle/>
          <a:p>
            <a:r>
              <a:rPr lang="en-CA" dirty="0"/>
              <a:t>Text with goal of notebook</a:t>
            </a:r>
          </a:p>
        </p:txBody>
      </p:sp>
      <p:sp>
        <p:nvSpPr>
          <p:cNvPr id="8" name="Tekstvak 7">
            <a:extLst>
              <a:ext uri="{FF2B5EF4-FFF2-40B4-BE49-F238E27FC236}">
                <a16:creationId xmlns:a16="http://schemas.microsoft.com/office/drawing/2014/main" id="{860B8460-F565-8CB1-3382-00B30ACC10B3}"/>
              </a:ext>
            </a:extLst>
          </p:cNvPr>
          <p:cNvSpPr txBox="1"/>
          <p:nvPr/>
        </p:nvSpPr>
        <p:spPr>
          <a:xfrm>
            <a:off x="1357560" y="4138635"/>
            <a:ext cx="2047392" cy="369332"/>
          </a:xfrm>
          <a:prstGeom prst="rect">
            <a:avLst/>
          </a:prstGeom>
          <a:noFill/>
        </p:spPr>
        <p:txBody>
          <a:bodyPr wrap="square" rtlCol="0">
            <a:spAutoFit/>
          </a:bodyPr>
          <a:lstStyle/>
          <a:p>
            <a:r>
              <a:rPr lang="en-CA" dirty="0"/>
              <a:t>Import statements</a:t>
            </a:r>
          </a:p>
        </p:txBody>
      </p:sp>
      <p:sp>
        <p:nvSpPr>
          <p:cNvPr id="9" name="Tekstvak 8">
            <a:extLst>
              <a:ext uri="{FF2B5EF4-FFF2-40B4-BE49-F238E27FC236}">
                <a16:creationId xmlns:a16="http://schemas.microsoft.com/office/drawing/2014/main" id="{C4A6FCB4-6158-6E72-0129-37CAD80D9A58}"/>
              </a:ext>
            </a:extLst>
          </p:cNvPr>
          <p:cNvSpPr txBox="1"/>
          <p:nvPr/>
        </p:nvSpPr>
        <p:spPr>
          <a:xfrm>
            <a:off x="1495667" y="4877303"/>
            <a:ext cx="2047392" cy="369332"/>
          </a:xfrm>
          <a:prstGeom prst="rect">
            <a:avLst/>
          </a:prstGeom>
          <a:noFill/>
        </p:spPr>
        <p:txBody>
          <a:bodyPr wrap="square" rtlCol="0">
            <a:spAutoFit/>
          </a:bodyPr>
          <a:lstStyle/>
          <a:p>
            <a:r>
              <a:rPr lang="en-CA" dirty="0"/>
              <a:t>Python functions</a:t>
            </a:r>
          </a:p>
        </p:txBody>
      </p:sp>
      <p:sp>
        <p:nvSpPr>
          <p:cNvPr id="10" name="Tekstvak 9">
            <a:extLst>
              <a:ext uri="{FF2B5EF4-FFF2-40B4-BE49-F238E27FC236}">
                <a16:creationId xmlns:a16="http://schemas.microsoft.com/office/drawing/2014/main" id="{E7F00481-6B26-5E16-A33C-8255D4263326}"/>
              </a:ext>
            </a:extLst>
          </p:cNvPr>
          <p:cNvSpPr txBox="1"/>
          <p:nvPr/>
        </p:nvSpPr>
        <p:spPr>
          <a:xfrm>
            <a:off x="1885950" y="5576255"/>
            <a:ext cx="2047392" cy="369332"/>
          </a:xfrm>
          <a:prstGeom prst="rect">
            <a:avLst/>
          </a:prstGeom>
          <a:noFill/>
        </p:spPr>
        <p:txBody>
          <a:bodyPr wrap="square" rtlCol="0">
            <a:spAutoFit/>
          </a:bodyPr>
          <a:lstStyle/>
          <a:p>
            <a:r>
              <a:rPr lang="en-CA" dirty="0"/>
              <a:t>Python code</a:t>
            </a:r>
          </a:p>
        </p:txBody>
      </p:sp>
      <p:sp>
        <p:nvSpPr>
          <p:cNvPr id="11" name="Tekstvak 10">
            <a:extLst>
              <a:ext uri="{FF2B5EF4-FFF2-40B4-BE49-F238E27FC236}">
                <a16:creationId xmlns:a16="http://schemas.microsoft.com/office/drawing/2014/main" id="{C85E5312-03AA-8EF3-4681-D1B540C766D5}"/>
              </a:ext>
            </a:extLst>
          </p:cNvPr>
          <p:cNvSpPr txBox="1"/>
          <p:nvPr/>
        </p:nvSpPr>
        <p:spPr>
          <a:xfrm>
            <a:off x="1885950" y="5975702"/>
            <a:ext cx="2047392" cy="369332"/>
          </a:xfrm>
          <a:prstGeom prst="rect">
            <a:avLst/>
          </a:prstGeom>
          <a:noFill/>
        </p:spPr>
        <p:txBody>
          <a:bodyPr wrap="square" rtlCol="0">
            <a:spAutoFit/>
          </a:bodyPr>
          <a:lstStyle/>
          <a:p>
            <a:r>
              <a:rPr lang="en-CA" dirty="0"/>
              <a:t>Code output</a:t>
            </a:r>
          </a:p>
        </p:txBody>
      </p:sp>
    </p:spTree>
    <p:extLst>
      <p:ext uri="{BB962C8B-B14F-4D97-AF65-F5344CB8AC3E}">
        <p14:creationId xmlns:p14="http://schemas.microsoft.com/office/powerpoint/2010/main" val="4264410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80F535B-2F2E-DB3F-5AAB-3135D11D2B7B}"/>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2992D6E5-6A76-8CBA-A366-C5FB5FB255D2}"/>
              </a:ext>
            </a:extLst>
          </p:cNvPr>
          <p:cNvSpPr txBox="1"/>
          <p:nvPr/>
        </p:nvSpPr>
        <p:spPr>
          <a:xfrm>
            <a:off x="1105381" y="3897477"/>
            <a:ext cx="5992025" cy="923330"/>
          </a:xfrm>
          <a:prstGeom prst="rect">
            <a:avLst/>
          </a:prstGeom>
          <a:noFill/>
        </p:spPr>
        <p:txBody>
          <a:bodyPr wrap="none" rtlCol="0">
            <a:spAutoFit/>
          </a:bodyPr>
          <a:lstStyle/>
          <a:p>
            <a:pPr marL="285750" indent="-285750">
              <a:buFont typeface="Arial" panose="020B0604020202020204" pitchFamily="34" charset="0"/>
              <a:buChar char="•"/>
            </a:pPr>
            <a:r>
              <a:rPr lang="en-CA" dirty="0"/>
              <a:t>We know the difference between IDEs and Notebooks</a:t>
            </a:r>
          </a:p>
          <a:p>
            <a:pPr marL="285750" indent="-285750">
              <a:buFont typeface="Arial" panose="020B0604020202020204" pitchFamily="34" charset="0"/>
              <a:buChar char="•"/>
            </a:pPr>
            <a:r>
              <a:rPr lang="en-CA" dirty="0"/>
              <a:t>We discussed the navigation of </a:t>
            </a:r>
            <a:r>
              <a:rPr lang="en-CA" dirty="0" err="1"/>
              <a:t>Jupyter</a:t>
            </a:r>
            <a:r>
              <a:rPr lang="en-CA" dirty="0"/>
              <a:t> Notebook</a:t>
            </a:r>
          </a:p>
          <a:p>
            <a:pPr marL="285750" indent="-285750">
              <a:buFont typeface="Arial" panose="020B0604020202020204" pitchFamily="34" charset="0"/>
              <a:buChar char="•"/>
            </a:pPr>
            <a:r>
              <a:rPr lang="en-CA" dirty="0"/>
              <a:t>The basic outline for a Python script is demonstrated</a:t>
            </a:r>
          </a:p>
        </p:txBody>
      </p:sp>
    </p:spTree>
    <p:extLst>
      <p:ext uri="{BB962C8B-B14F-4D97-AF65-F5344CB8AC3E}">
        <p14:creationId xmlns:p14="http://schemas.microsoft.com/office/powerpoint/2010/main" val="1372946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1771252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3850512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3042401"/>
            <a:ext cx="3202225" cy="369331"/>
          </a:xfrm>
          <a:prstGeom prst="rect">
            <a:avLst/>
          </a:prstGeom>
          <a:solidFill>
            <a:schemeClr val="bg2"/>
          </a:solid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3042401"/>
            <a:ext cx="5008348" cy="369332"/>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0" y="4187840"/>
            <a:ext cx="5979897" cy="1752554"/>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4187840"/>
            <a:ext cx="4435830" cy="369332"/>
          </a:xfrm>
          <a:prstGeom prst="rect">
            <a:avLst/>
          </a:prstGeom>
          <a:solidFill>
            <a:schemeClr val="bg2"/>
          </a:solidFill>
        </p:spPr>
        <p:txBody>
          <a:bodyPr wrap="none" rtlCol="0">
            <a:spAutoFit/>
          </a:bodyPr>
          <a:lstStyle/>
          <a:p>
            <a:r>
              <a:rPr lang="en-CA" dirty="0" err="1"/>
              <a:t>my_list</a:t>
            </a:r>
            <a:r>
              <a:rPr lang="en-CA" dirty="0"/>
              <a:t> = [“subj_01”, “subj_02”, “subj_03”]</a:t>
            </a:r>
          </a:p>
        </p:txBody>
      </p:sp>
      <p:sp>
        <p:nvSpPr>
          <p:cNvPr id="5" name="Rechthoek 4">
            <a:extLst>
              <a:ext uri="{FF2B5EF4-FFF2-40B4-BE49-F238E27FC236}">
                <a16:creationId xmlns:a16="http://schemas.microsoft.com/office/drawing/2014/main" id="{1902A481-B67B-1A69-8684-86899CA1E53A}"/>
              </a:ext>
            </a:extLst>
          </p:cNvPr>
          <p:cNvSpPr/>
          <p:nvPr/>
        </p:nvSpPr>
        <p:spPr>
          <a:xfrm>
            <a:off x="5357813" y="2646947"/>
            <a:ext cx="6834187"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70226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DCB4-3245-42CB-E728-FAF6A3674AF2}"/>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6C8A589-7C98-1B5D-D0CA-2DF82BB56E47}"/>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52D4B11A-C163-C925-3A66-AF9104674DC4}"/>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75D98D7-1C00-DDF8-62D4-38F1CF2D0734}"/>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72C2E1C6-AE58-882C-21A6-D9731007A03B}"/>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FA7104BB-082D-7656-4EB2-A6854C8D7D97}"/>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8D3794AB-8DD8-9692-5EC2-533EEBF5C111}"/>
              </a:ext>
            </a:extLst>
          </p:cNvPr>
          <p:cNvSpPr txBox="1"/>
          <p:nvPr/>
        </p:nvSpPr>
        <p:spPr>
          <a:xfrm>
            <a:off x="555388" y="3042401"/>
            <a:ext cx="3202225" cy="369331"/>
          </a:xfrm>
          <a:prstGeom prst="rect">
            <a:avLst/>
          </a:prstGeom>
          <a:solidFill>
            <a:schemeClr val="bg2"/>
          </a:solid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51D509A6-639E-AE02-805C-3B6DB2DD430F}"/>
              </a:ext>
            </a:extLst>
          </p:cNvPr>
          <p:cNvSpPr txBox="1"/>
          <p:nvPr/>
        </p:nvSpPr>
        <p:spPr>
          <a:xfrm>
            <a:off x="5521540" y="3042401"/>
            <a:ext cx="5008348" cy="369332"/>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5B2AC144-12DF-7734-79F6-6B66C86CC583}"/>
              </a:ext>
            </a:extLst>
          </p:cNvPr>
          <p:cNvSpPr txBox="1"/>
          <p:nvPr/>
        </p:nvSpPr>
        <p:spPr>
          <a:xfrm>
            <a:off x="5521540" y="4187840"/>
            <a:ext cx="5979897" cy="1752554"/>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C70B4DB2-34D8-431C-06B1-CD97CEFB542D}"/>
              </a:ext>
            </a:extLst>
          </p:cNvPr>
          <p:cNvSpPr txBox="1"/>
          <p:nvPr/>
        </p:nvSpPr>
        <p:spPr>
          <a:xfrm>
            <a:off x="555388" y="4187840"/>
            <a:ext cx="4435830" cy="369332"/>
          </a:xfrm>
          <a:prstGeom prst="rect">
            <a:avLst/>
          </a:prstGeom>
          <a:solidFill>
            <a:schemeClr val="bg2"/>
          </a:solidFill>
        </p:spPr>
        <p:txBody>
          <a:bodyPr wrap="none" rtlCol="0">
            <a:spAutoFit/>
          </a:bodyPr>
          <a:lstStyle/>
          <a:p>
            <a:r>
              <a:rPr lang="en-CA" dirty="0" err="1"/>
              <a:t>my_list</a:t>
            </a:r>
            <a:r>
              <a:rPr lang="en-CA" dirty="0"/>
              <a:t> = [“subj_01”, “subj_02”, “subj_03”]</a:t>
            </a:r>
          </a:p>
        </p:txBody>
      </p:sp>
      <p:sp>
        <p:nvSpPr>
          <p:cNvPr id="5" name="Rechthoek 4">
            <a:extLst>
              <a:ext uri="{FF2B5EF4-FFF2-40B4-BE49-F238E27FC236}">
                <a16:creationId xmlns:a16="http://schemas.microsoft.com/office/drawing/2014/main" id="{E31669E7-8642-45EB-2717-263A0DE4710A}"/>
              </a:ext>
            </a:extLst>
          </p:cNvPr>
          <p:cNvSpPr/>
          <p:nvPr/>
        </p:nvSpPr>
        <p:spPr>
          <a:xfrm>
            <a:off x="0" y="2635624"/>
            <a:ext cx="5300663"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8035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25000"/>
                    </a:schemeClr>
                  </a:solidFill>
                </a:rPr>
                <a:t>subj_list</a:t>
              </a:r>
              <a:r>
                <a:rPr lang="en-CA" dirty="0">
                  <a:solidFill>
                    <a:schemeClr val="bg2">
                      <a:lumMod val="2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82559" cy="369332"/>
          </a:xfrm>
          <a:prstGeom prst="rect">
            <a:avLst/>
          </a:prstGeom>
          <a:noFill/>
        </p:spPr>
        <p:txBody>
          <a:bodyPr wrap="none" rtlCol="0">
            <a:spAutoFit/>
          </a:bodyPr>
          <a:lstStyle/>
          <a:p>
            <a:r>
              <a:rPr lang="en-CA" b="1"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468672" cy="369332"/>
          </a:xfrm>
          <a:prstGeom prst="rect">
            <a:avLst/>
          </a:prstGeom>
          <a:noFill/>
        </p:spPr>
        <p:txBody>
          <a:bodyPr wrap="none" rtlCol="0">
            <a:spAutoFit/>
          </a:bodyPr>
          <a:lstStyle/>
          <a:p>
            <a:r>
              <a:rPr lang="en-CA" b="1"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25000"/>
                  </a:schemeClr>
                </a:solidFill>
                <a:effectLst/>
                <a:latin typeface="system-ui"/>
              </a:rPr>
              <a:t>my_dict</a:t>
            </a:r>
            <a:r>
              <a:rPr lang="en-CA" b="0" i="0" u="none" strike="noStrike" noProof="0" dirty="0">
                <a:solidFill>
                  <a:schemeClr val="bg2">
                    <a:lumMod val="25000"/>
                  </a:schemeClr>
                </a:solidFill>
                <a:effectLst/>
                <a:latin typeface="system-ui"/>
              </a:rPr>
              <a:t> = {</a:t>
            </a:r>
          </a:p>
          <a:p>
            <a:pPr lvl="1" algn="l"/>
            <a:r>
              <a:rPr lang="en-CA" b="0" i="0" u="none" strike="noStrike" noProof="0" dirty="0">
                <a:solidFill>
                  <a:schemeClr val="bg2">
                    <a:lumMod val="25000"/>
                  </a:schemeClr>
                </a:solidFill>
                <a:effectLst/>
                <a:latin typeface="system-ui"/>
              </a:rPr>
              <a:t>	           "</a:t>
            </a:r>
            <a:r>
              <a:rPr lang="en-CA" b="0" i="0" u="none" strike="noStrike" noProof="0" dirty="0" err="1">
                <a:solidFill>
                  <a:schemeClr val="bg2">
                    <a:lumMod val="25000"/>
                  </a:schemeClr>
                </a:solidFill>
                <a:effectLst/>
                <a:latin typeface="system-ui"/>
              </a:rPr>
              <a:t>ppID</a:t>
            </a:r>
            <a:r>
              <a:rPr lang="en-CA" b="0" i="0" u="none" strike="noStrike" noProof="0" dirty="0">
                <a:solidFill>
                  <a:schemeClr val="bg2">
                    <a:lumMod val="25000"/>
                  </a:schemeClr>
                </a:solidFill>
                <a:effectLst/>
                <a:latin typeface="system-ui"/>
              </a:rPr>
              <a:t>": 1, </a:t>
            </a:r>
          </a:p>
          <a:p>
            <a:pPr lvl="1" algn="l"/>
            <a:r>
              <a:rPr lang="en-CA" b="0" i="0" u="none" strike="noStrike" noProof="0" dirty="0">
                <a:solidFill>
                  <a:schemeClr val="bg2">
                    <a:lumMod val="25000"/>
                  </a:schemeClr>
                </a:solidFill>
                <a:effectLst/>
                <a:latin typeface="system-ui"/>
              </a:rPr>
              <a:t>	</a:t>
            </a:r>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"sensor": "Sensor", </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"data": [14, 47, 41, 6, 35, 12, 27, 48, 0, 25, 11, 		         36, 26, 28, 32]</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
        <p:nvSpPr>
          <p:cNvPr id="33" name="Rechthoek 32">
            <a:extLst>
              <a:ext uri="{FF2B5EF4-FFF2-40B4-BE49-F238E27FC236}">
                <a16:creationId xmlns:a16="http://schemas.microsoft.com/office/drawing/2014/main" id="{254F1B34-07E3-38AB-0A60-CCE2F3F1E3A2}"/>
              </a:ext>
            </a:extLst>
          </p:cNvPr>
          <p:cNvSpPr/>
          <p:nvPr/>
        </p:nvSpPr>
        <p:spPr>
          <a:xfrm>
            <a:off x="5830703" y="2646947"/>
            <a:ext cx="6361297"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4576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AE288-3C22-AE82-FD36-63B315960AFC}"/>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7518AA6-C7BC-05B7-57C2-C8CDFF7B32C0}"/>
              </a:ext>
            </a:extLst>
          </p:cNvPr>
          <p:cNvSpPr>
            <a:spLocks noGrp="1"/>
          </p:cNvSpPr>
          <p:nvPr>
            <p:ph type="body" sz="quarter" idx="10"/>
          </p:nvPr>
        </p:nvSpPr>
        <p:spPr/>
        <p:txBody>
          <a:bodyPr/>
          <a:lstStyle/>
          <a:p>
            <a:r>
              <a:rPr lang="en-CA" dirty="0"/>
              <a:t>Into dictionaries</a:t>
            </a:r>
          </a:p>
        </p:txBody>
      </p:sp>
      <p:sp>
        <p:nvSpPr>
          <p:cNvPr id="4" name="Titel 3">
            <a:extLst>
              <a:ext uri="{FF2B5EF4-FFF2-40B4-BE49-F238E27FC236}">
                <a16:creationId xmlns:a16="http://schemas.microsoft.com/office/drawing/2014/main" id="{C557372E-2A90-41E5-74DC-1C24D6B70850}"/>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037EADC7-2E5C-D961-D2EA-6AF66E4A480F}"/>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7051A5E9-A23E-570F-8952-C74D255D7D2C}"/>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F3341C01-2950-20F6-D36D-6F728402CC36}"/>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25000"/>
                    </a:schemeClr>
                  </a:solidFill>
                </a:rPr>
                <a:t>subj_list</a:t>
              </a:r>
              <a:r>
                <a:rPr lang="en-CA" dirty="0">
                  <a:solidFill>
                    <a:schemeClr val="bg2">
                      <a:lumMod val="25000"/>
                    </a:schemeClr>
                  </a:solidFill>
                </a:rPr>
                <a:t> = [“subj_01”, “subj_02”, “subj_03”]</a:t>
              </a:r>
            </a:p>
          </p:txBody>
        </p:sp>
        <p:cxnSp>
          <p:nvCxnSpPr>
            <p:cNvPr id="7" name="Rechte verbindingslijn 6">
              <a:extLst>
                <a:ext uri="{FF2B5EF4-FFF2-40B4-BE49-F238E27FC236}">
                  <a16:creationId xmlns:a16="http://schemas.microsoft.com/office/drawing/2014/main" id="{D1EE8764-B038-7624-7C4F-2E272D80DCE4}"/>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69FCFF8E-C1AF-B2EA-5CD4-D241E3C4E13B}"/>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524CC8F2-CFEB-F929-C1FD-2863B735FC9A}"/>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672EF0D1-87AF-202A-08D1-4023EDB739AA}"/>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59DF101B-4B09-EF15-8AAE-25E2FA0AE059}"/>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C6A808DC-C3D3-388A-C75E-1665928438EB}"/>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37537133-4E5D-CF85-31F9-FC45F7049207}"/>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61412045-5872-C8D6-6317-4262DB0B646C}"/>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97BF620A-B8E9-35B2-E1AF-66FB2E3CC8D1}"/>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A0C7D244-28AA-70A3-5ABF-8A4AAB24A641}"/>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075314CF-893A-0057-F0A3-FBEA3A039BF7}"/>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25045CDC-4E81-0305-1639-9D45940A4A50}"/>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3DCFD3F7-6088-CFAB-603F-AFE595C5BE5A}"/>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F71C3EC8-8E94-E809-C25F-FA3868E5BE75}"/>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C0852160-59A3-3F8A-CA5B-BD5A57DEFD86}"/>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81B569A1-568F-AE99-5CB8-3E2E224916AA}"/>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8F28C5CA-D384-5ACD-607C-2E8F558C23A4}"/>
              </a:ext>
            </a:extLst>
          </p:cNvPr>
          <p:cNvSpPr txBox="1"/>
          <p:nvPr/>
        </p:nvSpPr>
        <p:spPr>
          <a:xfrm>
            <a:off x="1266940" y="2251505"/>
            <a:ext cx="682559" cy="369332"/>
          </a:xfrm>
          <a:prstGeom prst="rect">
            <a:avLst/>
          </a:prstGeom>
          <a:noFill/>
        </p:spPr>
        <p:txBody>
          <a:bodyPr wrap="none" rtlCol="0">
            <a:spAutoFit/>
          </a:bodyPr>
          <a:lstStyle/>
          <a:p>
            <a:r>
              <a:rPr lang="en-CA" b="1" dirty="0">
                <a:solidFill>
                  <a:schemeClr val="bg1"/>
                </a:solidFill>
              </a:rPr>
              <a:t>Lists</a:t>
            </a:r>
          </a:p>
        </p:txBody>
      </p:sp>
      <p:sp>
        <p:nvSpPr>
          <p:cNvPr id="18" name="Tekstvak 17">
            <a:extLst>
              <a:ext uri="{FF2B5EF4-FFF2-40B4-BE49-F238E27FC236}">
                <a16:creationId xmlns:a16="http://schemas.microsoft.com/office/drawing/2014/main" id="{A536253D-476B-CCB2-8B29-2B6169CEE91E}"/>
              </a:ext>
            </a:extLst>
          </p:cNvPr>
          <p:cNvSpPr txBox="1"/>
          <p:nvPr/>
        </p:nvSpPr>
        <p:spPr>
          <a:xfrm>
            <a:off x="6019571" y="2255569"/>
            <a:ext cx="1468672" cy="369332"/>
          </a:xfrm>
          <a:prstGeom prst="rect">
            <a:avLst/>
          </a:prstGeom>
          <a:noFill/>
        </p:spPr>
        <p:txBody>
          <a:bodyPr wrap="none" rtlCol="0">
            <a:spAutoFit/>
          </a:bodyPr>
          <a:lstStyle/>
          <a:p>
            <a:r>
              <a:rPr lang="en-CA" b="1" dirty="0">
                <a:solidFill>
                  <a:schemeClr val="bg1"/>
                </a:solidFill>
              </a:rPr>
              <a:t>Dictionaries</a:t>
            </a:r>
          </a:p>
        </p:txBody>
      </p:sp>
      <p:sp>
        <p:nvSpPr>
          <p:cNvPr id="25" name="Tekstvak 24">
            <a:extLst>
              <a:ext uri="{FF2B5EF4-FFF2-40B4-BE49-F238E27FC236}">
                <a16:creationId xmlns:a16="http://schemas.microsoft.com/office/drawing/2014/main" id="{C845F34E-6FE3-BFF6-8BF6-FC29404D6495}"/>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25000"/>
                  </a:schemeClr>
                </a:solidFill>
                <a:effectLst/>
                <a:latin typeface="system-ui"/>
              </a:rPr>
              <a:t>my_dict</a:t>
            </a:r>
            <a:r>
              <a:rPr lang="en-CA" b="0" i="0" u="none" strike="noStrike" noProof="0" dirty="0">
                <a:solidFill>
                  <a:schemeClr val="bg2">
                    <a:lumMod val="25000"/>
                  </a:schemeClr>
                </a:solidFill>
                <a:effectLst/>
                <a:latin typeface="system-ui"/>
              </a:rPr>
              <a:t> = {</a:t>
            </a:r>
          </a:p>
          <a:p>
            <a:pPr lvl="1" algn="l"/>
            <a:r>
              <a:rPr lang="en-CA" b="0" i="0" u="none" strike="noStrike" noProof="0" dirty="0">
                <a:solidFill>
                  <a:schemeClr val="bg2">
                    <a:lumMod val="25000"/>
                  </a:schemeClr>
                </a:solidFill>
                <a:effectLst/>
                <a:latin typeface="system-ui"/>
              </a:rPr>
              <a:t>	           "</a:t>
            </a:r>
            <a:r>
              <a:rPr lang="en-CA" b="0" i="0" u="none" strike="noStrike" noProof="0" dirty="0" err="1">
                <a:solidFill>
                  <a:schemeClr val="bg2">
                    <a:lumMod val="25000"/>
                  </a:schemeClr>
                </a:solidFill>
                <a:effectLst/>
                <a:latin typeface="system-ui"/>
              </a:rPr>
              <a:t>ppID</a:t>
            </a:r>
            <a:r>
              <a:rPr lang="en-CA" b="0" i="0" u="none" strike="noStrike" noProof="0" dirty="0">
                <a:solidFill>
                  <a:schemeClr val="bg2">
                    <a:lumMod val="25000"/>
                  </a:schemeClr>
                </a:solidFill>
                <a:effectLst/>
                <a:latin typeface="system-ui"/>
              </a:rPr>
              <a:t>": 1, </a:t>
            </a:r>
          </a:p>
          <a:p>
            <a:pPr lvl="1" algn="l"/>
            <a:r>
              <a:rPr lang="en-CA" b="0" i="0" u="none" strike="noStrike" noProof="0" dirty="0">
                <a:solidFill>
                  <a:schemeClr val="bg2">
                    <a:lumMod val="25000"/>
                  </a:schemeClr>
                </a:solidFill>
                <a:effectLst/>
                <a:latin typeface="system-ui"/>
              </a:rPr>
              <a:t>	</a:t>
            </a:r>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"sensor": "Sensor", </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"data": [14, 47, 41, 6, 35, 12, 27, 48, 0, 25, 11, 		         36, 26, 28, 32]</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 </a:t>
            </a:r>
          </a:p>
        </p:txBody>
      </p:sp>
      <p:sp>
        <p:nvSpPr>
          <p:cNvPr id="26" name="Tekstvak 25">
            <a:extLst>
              <a:ext uri="{FF2B5EF4-FFF2-40B4-BE49-F238E27FC236}">
                <a16:creationId xmlns:a16="http://schemas.microsoft.com/office/drawing/2014/main" id="{20E33C8E-36D1-9B01-555B-C5F97CF385D2}"/>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2FE3C590-EC0C-62FA-0BED-77E906F557DC}"/>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785140D7-524C-AD65-A1C1-C5B6DEABF982}"/>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311DC0B2-4D49-9950-550F-337D563F5051}"/>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E2B7139A-8159-7CD7-6465-C07F30789711}"/>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2327CB6F-B40E-1267-1D8C-137834C1CE9C}"/>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
        <p:nvSpPr>
          <p:cNvPr id="31" name="Rechthoek 30">
            <a:extLst>
              <a:ext uri="{FF2B5EF4-FFF2-40B4-BE49-F238E27FC236}">
                <a16:creationId xmlns:a16="http://schemas.microsoft.com/office/drawing/2014/main" id="{4D322A0B-84A9-6458-6F55-9763B4E88365}"/>
              </a:ext>
            </a:extLst>
          </p:cNvPr>
          <p:cNvSpPr/>
          <p:nvPr/>
        </p:nvSpPr>
        <p:spPr>
          <a:xfrm>
            <a:off x="0" y="2646947"/>
            <a:ext cx="5626735"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6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32" y="3893327"/>
                <a:ext cx="133164"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88" y="4882273"/>
                <a:ext cx="25741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383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691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95" y="3948793"/>
                <a:ext cx="442324"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72620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30" y="2668514"/>
            <a:ext cx="6226104" cy="4254802"/>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1200329"/>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b="1" dirty="0"/>
              <a:t>Indentation</a:t>
            </a:r>
            <a:r>
              <a:rPr lang="en-CA" dirty="0"/>
              <a:t> is important</a:t>
            </a:r>
          </a:p>
          <a:p>
            <a:r>
              <a:rPr lang="en-CA" b="1" dirty="0"/>
              <a:t>Return</a:t>
            </a:r>
            <a:r>
              <a:rPr lang="en-CA" dirty="0"/>
              <a:t> statement</a:t>
            </a:r>
            <a:endParaRPr lang="en-CA" b="1" dirty="0"/>
          </a:p>
        </p:txBody>
      </p:sp>
    </p:spTree>
    <p:extLst>
      <p:ext uri="{BB962C8B-B14F-4D97-AF65-F5344CB8AC3E}">
        <p14:creationId xmlns:p14="http://schemas.microsoft.com/office/powerpoint/2010/main" val="245455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Python is trending according to IEEE</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Why learn Python</a:t>
            </a:r>
            <a:endParaRPr lang="en-CA" dirty="0"/>
          </a:p>
        </p:txBody>
      </p:sp>
      <p:pic>
        <p:nvPicPr>
          <p:cNvPr id="17" name="Afbeelding 16" descr="Afbeelding met tekst, schermopname, nummer, Lettertype&#10;&#10;Automatisch gegenereerde beschrijving">
            <a:extLst>
              <a:ext uri="{FF2B5EF4-FFF2-40B4-BE49-F238E27FC236}">
                <a16:creationId xmlns:a16="http://schemas.microsoft.com/office/drawing/2014/main" id="{1D0DFFAD-417C-D440-6C15-B1EF343D5D23}"/>
              </a:ext>
            </a:extLst>
          </p:cNvPr>
          <p:cNvPicPr>
            <a:picLocks noChangeAspect="1"/>
          </p:cNvPicPr>
          <p:nvPr/>
        </p:nvPicPr>
        <p:blipFill>
          <a:blip r:embed="rId3">
            <a:extLst>
              <a:ext uri="{28A0092B-C50C-407E-A947-70E740481C1C}">
                <a14:useLocalDpi xmlns:a14="http://schemas.microsoft.com/office/drawing/2010/main" val="0"/>
              </a:ext>
            </a:extLst>
          </a:blip>
          <a:srcRect t="23332"/>
          <a:stretch/>
        </p:blipFill>
        <p:spPr>
          <a:xfrm>
            <a:off x="5379564" y="1411279"/>
            <a:ext cx="6828765" cy="5044731"/>
          </a:xfrm>
          <a:prstGeom prst="rect">
            <a:avLst/>
          </a:prstGeom>
        </p:spPr>
      </p:pic>
      <p:sp>
        <p:nvSpPr>
          <p:cNvPr id="19" name="Tekstvak 18">
            <a:extLst>
              <a:ext uri="{FF2B5EF4-FFF2-40B4-BE49-F238E27FC236}">
                <a16:creationId xmlns:a16="http://schemas.microsoft.com/office/drawing/2014/main" id="{DC52B5B1-2FAE-6772-4133-7720124C8119}"/>
              </a:ext>
            </a:extLst>
          </p:cNvPr>
          <p:cNvSpPr txBox="1"/>
          <p:nvPr/>
        </p:nvSpPr>
        <p:spPr>
          <a:xfrm>
            <a:off x="5654232" y="6445907"/>
            <a:ext cx="6555602" cy="369332"/>
          </a:xfrm>
          <a:prstGeom prst="rect">
            <a:avLst/>
          </a:prstGeom>
          <a:noFill/>
        </p:spPr>
        <p:txBody>
          <a:bodyPr wrap="square">
            <a:spAutoFit/>
          </a:bodyPr>
          <a:lstStyle/>
          <a:p>
            <a:r>
              <a:rPr lang="en-CA" dirty="0"/>
              <a:t>https://</a:t>
            </a:r>
            <a:r>
              <a:rPr lang="en-CA" dirty="0" err="1"/>
              <a:t>spectrum.ieee.org</a:t>
            </a:r>
            <a:r>
              <a:rPr lang="en-CA" dirty="0"/>
              <a:t>/top-programming-languages-2024</a:t>
            </a:r>
          </a:p>
        </p:txBody>
      </p:sp>
      <p:sp>
        <p:nvSpPr>
          <p:cNvPr id="21" name="Tekstvak 20">
            <a:extLst>
              <a:ext uri="{FF2B5EF4-FFF2-40B4-BE49-F238E27FC236}">
                <a16:creationId xmlns:a16="http://schemas.microsoft.com/office/drawing/2014/main" id="{A833A837-5AD9-9AB7-8595-A2ABB336BF0D}"/>
              </a:ext>
            </a:extLst>
          </p:cNvPr>
          <p:cNvSpPr txBox="1"/>
          <p:nvPr/>
        </p:nvSpPr>
        <p:spPr>
          <a:xfrm>
            <a:off x="595992" y="3429000"/>
            <a:ext cx="6123214" cy="1477328"/>
          </a:xfrm>
          <a:prstGeom prst="rect">
            <a:avLst/>
          </a:prstGeom>
          <a:noFill/>
        </p:spPr>
        <p:txBody>
          <a:bodyPr wrap="square">
            <a:spAutoFit/>
          </a:bodyPr>
          <a:lstStyle/>
          <a:p>
            <a:pPr marL="285750" indent="-285750">
              <a:buFont typeface="Arial" panose="020B0604020202020204" pitchFamily="34" charset="0"/>
              <a:buChar char="•"/>
            </a:pPr>
            <a:r>
              <a:rPr lang="en-CA" dirty="0"/>
              <a:t>Versatile with with broad applications</a:t>
            </a:r>
          </a:p>
          <a:p>
            <a:pPr marL="285750" indent="-285750">
              <a:buFont typeface="Arial" panose="020B0604020202020204" pitchFamily="34" charset="0"/>
              <a:buChar char="•"/>
            </a:pPr>
            <a:r>
              <a:rPr lang="en-CA" dirty="0"/>
              <a:t>Free of charge</a:t>
            </a:r>
          </a:p>
          <a:p>
            <a:pPr marL="285750" indent="-285750">
              <a:buFont typeface="Arial" panose="020B0604020202020204" pitchFamily="34" charset="0"/>
              <a:buChar char="•"/>
            </a:pPr>
            <a:r>
              <a:rPr lang="en-CA" dirty="0"/>
              <a:t>Has an easy, readable syntax</a:t>
            </a:r>
          </a:p>
          <a:p>
            <a:pPr marL="285750" indent="-285750">
              <a:buFont typeface="Arial" panose="020B0604020202020204" pitchFamily="34" charset="0"/>
              <a:buChar char="•"/>
            </a:pPr>
            <a:r>
              <a:rPr lang="en-CA" dirty="0"/>
              <a:t>Extensive, powerful libraries</a:t>
            </a:r>
          </a:p>
          <a:p>
            <a:pPr marL="285750" indent="-285750">
              <a:buFont typeface="Arial" panose="020B0604020202020204" pitchFamily="34" charset="0"/>
              <a:buChar char="•"/>
            </a:pPr>
            <a:r>
              <a:rPr lang="en-CA" dirty="0"/>
              <a:t>Interoperability with MATLAB</a:t>
            </a:r>
          </a:p>
        </p:txBody>
      </p:sp>
    </p:spTree>
    <p:extLst>
      <p:ext uri="{BB962C8B-B14F-4D97-AF65-F5344CB8AC3E}">
        <p14:creationId xmlns:p14="http://schemas.microsoft.com/office/powerpoint/2010/main" val="77674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9283840" y="-183775"/>
            <a:ext cx="2819400" cy="2819400"/>
          </a:xfrm>
          <a:prstGeom prst="rect">
            <a:avLst/>
          </a:prstGeom>
        </p:spPr>
      </p:pic>
      <p:pic>
        <p:nvPicPr>
          <p:cNvPr id="5" name="Afbeelding 4">
            <a:extLst>
              <a:ext uri="{FF2B5EF4-FFF2-40B4-BE49-F238E27FC236}">
                <a16:creationId xmlns:a16="http://schemas.microsoft.com/office/drawing/2014/main" id="{47503448-4D70-52B0-701A-E0644174F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00" y="2821608"/>
            <a:ext cx="7884000" cy="848200"/>
          </a:xfrm>
          <a:prstGeom prst="rect">
            <a:avLst/>
          </a:prstGeom>
        </p:spPr>
      </p:pic>
      <p:pic>
        <p:nvPicPr>
          <p:cNvPr id="10" name="Afbeelding 9" descr="Afbeelding met tekst, schermopname, software, Multimediasoftware&#10;&#10;Automatisch gegenereerde beschrijving">
            <a:extLst>
              <a:ext uri="{FF2B5EF4-FFF2-40B4-BE49-F238E27FC236}">
                <a16:creationId xmlns:a16="http://schemas.microsoft.com/office/drawing/2014/main" id="{7408C027-38C4-5BB9-57C1-37B8B69A0EF4}"/>
              </a:ext>
            </a:extLst>
          </p:cNvPr>
          <p:cNvPicPr>
            <a:picLocks noChangeAspect="1"/>
          </p:cNvPicPr>
          <p:nvPr/>
        </p:nvPicPr>
        <p:blipFill>
          <a:blip r:embed="rId5"/>
          <a:stretch>
            <a:fillRect/>
          </a:stretch>
        </p:blipFill>
        <p:spPr>
          <a:xfrm>
            <a:off x="5806460" y="3823904"/>
            <a:ext cx="4887080" cy="2880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t 10">
                <a:extLst>
                  <a:ext uri="{FF2B5EF4-FFF2-40B4-BE49-F238E27FC236}">
                    <a16:creationId xmlns:a16="http://schemas.microsoft.com/office/drawing/2014/main" id="{F5A4B9BD-7BB9-84D2-C097-A267941D8B93}"/>
                  </a:ext>
                </a:extLst>
              </p14:cNvPr>
              <p14:cNvContentPartPr/>
              <p14:nvPr/>
            </p14:nvContentPartPr>
            <p14:xfrm>
              <a:off x="9198216" y="3970944"/>
              <a:ext cx="193320" cy="10800"/>
            </p14:xfrm>
          </p:contentPart>
        </mc:Choice>
        <mc:Fallback xmlns="">
          <p:pic>
            <p:nvPicPr>
              <p:cNvPr id="11" name="Inkt 10">
                <a:extLst>
                  <a:ext uri="{FF2B5EF4-FFF2-40B4-BE49-F238E27FC236}">
                    <a16:creationId xmlns:a16="http://schemas.microsoft.com/office/drawing/2014/main" id="{F5A4B9BD-7BB9-84D2-C097-A267941D8B93}"/>
                  </a:ext>
                </a:extLst>
              </p:cNvPr>
              <p:cNvPicPr/>
              <p:nvPr/>
            </p:nvPicPr>
            <p:blipFill>
              <a:blip r:embed="rId7"/>
              <a:stretch>
                <a:fillRect/>
              </a:stretch>
            </p:blipFill>
            <p:spPr>
              <a:xfrm>
                <a:off x="9144216" y="3863304"/>
                <a:ext cx="300960" cy="226440"/>
              </a:xfrm>
              <a:prstGeom prst="rect">
                <a:avLst/>
              </a:prstGeom>
            </p:spPr>
          </p:pic>
        </mc:Fallback>
      </mc:AlternateContent>
      <p:sp>
        <p:nvSpPr>
          <p:cNvPr id="12" name="Tekstvak 11">
            <a:extLst>
              <a:ext uri="{FF2B5EF4-FFF2-40B4-BE49-F238E27FC236}">
                <a16:creationId xmlns:a16="http://schemas.microsoft.com/office/drawing/2014/main" id="{8F8450D5-C730-8AD9-20DA-9513EE9E5760}"/>
              </a:ext>
            </a:extLst>
          </p:cNvPr>
          <p:cNvSpPr txBox="1"/>
          <p:nvPr/>
        </p:nvSpPr>
        <p:spPr>
          <a:xfrm>
            <a:off x="320040" y="2922542"/>
            <a:ext cx="3987960" cy="923330"/>
          </a:xfrm>
          <a:prstGeom prst="rect">
            <a:avLst/>
          </a:prstGeom>
          <a:noFill/>
        </p:spPr>
        <p:txBody>
          <a:bodyPr wrap="square" rtlCol="0">
            <a:spAutoFit/>
          </a:bodyPr>
          <a:lstStyle/>
          <a:p>
            <a:r>
              <a:rPr lang="en-CA" dirty="0" err="1"/>
              <a:t>Jupyter</a:t>
            </a:r>
            <a:r>
              <a:rPr lang="en-CA" dirty="0"/>
              <a:t> Notebook has no debugging button</a:t>
            </a:r>
          </a:p>
          <a:p>
            <a:pPr marL="285750" indent="-285750">
              <a:buFont typeface="Arial" panose="020B0604020202020204" pitchFamily="34" charset="0"/>
              <a:buChar char="•"/>
            </a:pPr>
            <a:r>
              <a:rPr lang="en-CA" dirty="0"/>
              <a:t>Small IDEs like </a:t>
            </a:r>
            <a:r>
              <a:rPr lang="en-CA" dirty="0" err="1"/>
              <a:t>Thonny</a:t>
            </a:r>
            <a:endParaRPr lang="en-CA" dirty="0"/>
          </a:p>
        </p:txBody>
      </p:sp>
      <p:sp>
        <p:nvSpPr>
          <p:cNvPr id="13" name="Tekstvak 12">
            <a:extLst>
              <a:ext uri="{FF2B5EF4-FFF2-40B4-BE49-F238E27FC236}">
                <a16:creationId xmlns:a16="http://schemas.microsoft.com/office/drawing/2014/main" id="{741AAD25-48FA-A937-31D0-141903778BA2}"/>
              </a:ext>
            </a:extLst>
          </p:cNvPr>
          <p:cNvSpPr txBox="1"/>
          <p:nvPr/>
        </p:nvSpPr>
        <p:spPr>
          <a:xfrm>
            <a:off x="320040" y="4490733"/>
            <a:ext cx="4782312" cy="1200329"/>
          </a:xfrm>
          <a:prstGeom prst="rect">
            <a:avLst/>
          </a:prstGeom>
          <a:noFill/>
        </p:spPr>
        <p:txBody>
          <a:bodyPr wrap="square" rtlCol="0">
            <a:spAutoFit/>
          </a:bodyPr>
          <a:lstStyle/>
          <a:p>
            <a:r>
              <a:rPr lang="en-CA" dirty="0"/>
              <a:t>IDEs like PyCharm do</a:t>
            </a:r>
          </a:p>
          <a:p>
            <a:pPr marL="285750" indent="-285750">
              <a:buFont typeface="Arial" panose="020B0604020202020204" pitchFamily="34" charset="0"/>
              <a:buChar char="•"/>
            </a:pPr>
            <a:r>
              <a:rPr lang="en-CA" dirty="0"/>
              <a:t>set a breakpoint (like MATLAB)</a:t>
            </a:r>
          </a:p>
          <a:p>
            <a:pPr marL="285750" indent="-285750">
              <a:buFont typeface="Arial" panose="020B0604020202020204" pitchFamily="34" charset="0"/>
              <a:buChar char="•"/>
            </a:pPr>
            <a:r>
              <a:rPr lang="en-CA" dirty="0"/>
              <a:t>press the bug icon (NOT the run)</a:t>
            </a:r>
          </a:p>
          <a:p>
            <a:pPr marL="285750" indent="-285750">
              <a:buFont typeface="Arial" panose="020B0604020202020204" pitchFamily="34" charset="0"/>
              <a:buChar char="•"/>
            </a:pPr>
            <a:r>
              <a:rPr lang="en-CA" dirty="0"/>
              <a:t>then “step into” the code</a:t>
            </a:r>
          </a:p>
        </p:txBody>
      </p:sp>
    </p:spTree>
    <p:extLst>
      <p:ext uri="{BB962C8B-B14F-4D97-AF65-F5344CB8AC3E}">
        <p14:creationId xmlns:p14="http://schemas.microsoft.com/office/powerpoint/2010/main" val="4267391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366834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Less basic</a:t>
            </a:r>
            <a:br>
              <a:rPr lang="en-US" b="1" dirty="0"/>
            </a:br>
            <a:r>
              <a:rPr lang="en-US" b="1" dirty="0"/>
              <a:t>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7D5A8AD9-1356-A2B8-DF8B-F4467CD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932182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FDA1013-B706-B5FD-8D10-BC8F1D2498F9}"/>
              </a:ext>
            </a:extLst>
          </p:cNvPr>
          <p:cNvSpPr>
            <a:spLocks noGrp="1"/>
          </p:cNvSpPr>
          <p:nvPr>
            <p:ph type="body" sz="quarter" idx="10"/>
          </p:nvPr>
        </p:nvSpPr>
        <p:spPr/>
        <p:txBody>
          <a:bodyPr/>
          <a:lstStyle/>
          <a:p>
            <a:r>
              <a:rPr lang="en-CA" b="0" i="0" u="none" strike="noStrike" dirty="0">
                <a:effectLst/>
                <a:latin typeface="system-ui"/>
              </a:rPr>
              <a:t>Python is currently one of the most popular programming languages that is built around OOP</a:t>
            </a:r>
            <a:endParaRPr lang="en-CA" dirty="0"/>
          </a:p>
        </p:txBody>
      </p:sp>
      <p:sp>
        <p:nvSpPr>
          <p:cNvPr id="4" name="Titel 3">
            <a:extLst>
              <a:ext uri="{FF2B5EF4-FFF2-40B4-BE49-F238E27FC236}">
                <a16:creationId xmlns:a16="http://schemas.microsoft.com/office/drawing/2014/main" id="{FF3F7D57-5140-F299-1342-77C725617612}"/>
              </a:ext>
            </a:extLst>
          </p:cNvPr>
          <p:cNvSpPr>
            <a:spLocks noGrp="1"/>
          </p:cNvSpPr>
          <p:nvPr>
            <p:ph type="title"/>
          </p:nvPr>
        </p:nvSpPr>
        <p:spPr/>
        <p:txBody>
          <a:bodyPr/>
          <a:lstStyle/>
          <a:p>
            <a:r>
              <a:rPr lang="en-CA" dirty="0"/>
              <a:t>Object Oriented Programming (OOP)</a:t>
            </a:r>
          </a:p>
        </p:txBody>
      </p:sp>
      <p:sp>
        <p:nvSpPr>
          <p:cNvPr id="5" name="Rechthoek 4">
            <a:extLst>
              <a:ext uri="{FF2B5EF4-FFF2-40B4-BE49-F238E27FC236}">
                <a16:creationId xmlns:a16="http://schemas.microsoft.com/office/drawing/2014/main" id="{762E2112-E83E-B6D1-66DE-FA252072221A}"/>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A03A4EDB-AA01-F29B-2453-872D6BD556EB}"/>
              </a:ext>
            </a:extLst>
          </p:cNvPr>
          <p:cNvSpPr txBox="1"/>
          <p:nvPr/>
        </p:nvSpPr>
        <p:spPr>
          <a:xfrm>
            <a:off x="1105382" y="3181803"/>
            <a:ext cx="6102096" cy="2585323"/>
          </a:xfrm>
          <a:prstGeom prst="rect">
            <a:avLst/>
          </a:prstGeom>
          <a:noFill/>
        </p:spPr>
        <p:txBody>
          <a:bodyPr wrap="square">
            <a:spAutoFit/>
          </a:bodyPr>
          <a:lstStyle/>
          <a:p>
            <a:pPr algn="l">
              <a:buFont typeface="+mj-lt"/>
              <a:buAutoNum type="arabicPeriod"/>
            </a:pPr>
            <a:r>
              <a:rPr lang="en-CA" b="0" i="0" u="none" strike="noStrike" dirty="0">
                <a:effectLst/>
                <a:latin typeface="system-ui"/>
              </a:rPr>
              <a:t>Classes</a:t>
            </a:r>
          </a:p>
          <a:p>
            <a:pPr marL="742950" lvl="1" indent="-285750" algn="l">
              <a:buFont typeface="+mj-lt"/>
              <a:buAutoNum type="arabicPeriod"/>
            </a:pPr>
            <a:r>
              <a:rPr lang="en-CA" b="0" i="0" u="none" strike="noStrike" dirty="0">
                <a:effectLst/>
                <a:latin typeface="system-ui"/>
              </a:rPr>
              <a:t>The blueprints that models real-life object</a:t>
            </a:r>
          </a:p>
          <a:p>
            <a:pPr algn="l">
              <a:buFont typeface="+mj-lt"/>
              <a:buAutoNum type="arabicPeriod"/>
            </a:pPr>
            <a:r>
              <a:rPr lang="en-CA" b="0" i="0" u="none" strike="noStrike" dirty="0">
                <a:effectLst/>
                <a:latin typeface="system-ui"/>
              </a:rPr>
              <a:t>Objects</a:t>
            </a:r>
          </a:p>
          <a:p>
            <a:pPr marL="742950" lvl="1" indent="-285750" algn="l">
              <a:buFont typeface="+mj-lt"/>
              <a:buAutoNum type="arabicPeriod"/>
            </a:pPr>
            <a:r>
              <a:rPr lang="en-CA" b="0" i="0" u="none" strike="noStrike" dirty="0">
                <a:effectLst/>
                <a:latin typeface="system-ui"/>
              </a:rPr>
              <a:t>The individual objects that are generated from the blueprint</a:t>
            </a:r>
          </a:p>
          <a:p>
            <a:pPr algn="l">
              <a:buFont typeface="+mj-lt"/>
              <a:buAutoNum type="arabicPeriod"/>
            </a:pPr>
            <a:r>
              <a:rPr lang="en-CA" b="0" i="0" u="none" strike="noStrike" dirty="0">
                <a:effectLst/>
                <a:latin typeface="system-ui"/>
              </a:rPr>
              <a:t>Attributes</a:t>
            </a:r>
          </a:p>
          <a:p>
            <a:pPr marL="742950" lvl="1" indent="-285750" algn="l">
              <a:buFont typeface="+mj-lt"/>
              <a:buAutoNum type="arabicPeriod"/>
            </a:pPr>
            <a:r>
              <a:rPr lang="en-CA" b="0" i="0" u="none" strike="noStrike" dirty="0">
                <a:effectLst/>
                <a:latin typeface="system-ui"/>
              </a:rPr>
              <a:t>The characteristics/variables that define the objects</a:t>
            </a:r>
          </a:p>
          <a:p>
            <a:pPr algn="l">
              <a:buFont typeface="+mj-lt"/>
              <a:buAutoNum type="arabicPeriod"/>
            </a:pPr>
            <a:r>
              <a:rPr lang="en-CA" b="0" i="0" u="none" strike="noStrike" dirty="0">
                <a:effectLst/>
                <a:latin typeface="system-ui"/>
              </a:rPr>
              <a:t>Methods</a:t>
            </a:r>
          </a:p>
          <a:p>
            <a:pPr marL="742950" lvl="1" indent="-285750" algn="l">
              <a:buFont typeface="+mj-lt"/>
              <a:buAutoNum type="arabicPeriod"/>
            </a:pPr>
            <a:r>
              <a:rPr lang="en-CA" b="0" i="0" u="none" strike="noStrike" dirty="0">
                <a:effectLst/>
                <a:latin typeface="system-ui"/>
              </a:rPr>
              <a:t>The functions of the objects.</a:t>
            </a:r>
          </a:p>
        </p:txBody>
      </p:sp>
    </p:spTree>
    <p:extLst>
      <p:ext uri="{BB962C8B-B14F-4D97-AF65-F5344CB8AC3E}">
        <p14:creationId xmlns:p14="http://schemas.microsoft.com/office/powerpoint/2010/main" val="25933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0F4AFCD-88FF-EA35-529C-A5E971693BFB}"/>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0293C310-1ACD-2754-8AA1-7556C2B1C5F9}"/>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242B062F-7A78-4674-2E06-E583F0AEE833}"/>
              </a:ext>
            </a:extLst>
          </p:cNvPr>
          <p:cNvSpPr>
            <a:spLocks noGrp="1" noRot="1" noMove="1" noResize="1" noEditPoints="1" noAdjustHandles="1" noChangeArrowheads="1" noChangeShapeType="1"/>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ekstvak 1">
            <a:extLst>
              <a:ext uri="{FF2B5EF4-FFF2-40B4-BE49-F238E27FC236}">
                <a16:creationId xmlns:a16="http://schemas.microsoft.com/office/drawing/2014/main" id="{3CA9C034-7923-C2DB-75B4-40B0EEFA8436}"/>
              </a:ext>
            </a:extLst>
          </p:cNvPr>
          <p:cNvSpPr txBox="1"/>
          <p:nvPr/>
        </p:nvSpPr>
        <p:spPr>
          <a:xfrm>
            <a:off x="1085504" y="2902347"/>
            <a:ext cx="4568728" cy="369332"/>
          </a:xfrm>
          <a:prstGeom prst="rect">
            <a:avLst/>
          </a:prstGeom>
          <a:noFill/>
        </p:spPr>
        <p:txBody>
          <a:bodyPr wrap="square" rtlCol="0">
            <a:spAutoFit/>
          </a:bodyPr>
          <a:lstStyle/>
          <a:p>
            <a:r>
              <a:rPr lang="en-CA" dirty="0"/>
              <a:t>Standard structure for OOP: </a:t>
            </a:r>
            <a:r>
              <a:rPr lang="nl-NL" b="1" i="0" u="none" strike="noStrike" dirty="0" err="1">
                <a:effectLst/>
                <a:latin typeface="system-ui"/>
              </a:rPr>
              <a:t>object.method</a:t>
            </a:r>
            <a:r>
              <a:rPr lang="nl-NL" b="1" i="0" u="none" strike="noStrike" dirty="0">
                <a:effectLst/>
                <a:latin typeface="system-ui"/>
              </a:rPr>
              <a:t>()</a:t>
            </a:r>
            <a:endParaRPr lang="en-CA" dirty="0"/>
          </a:p>
        </p:txBody>
      </p:sp>
      <p:pic>
        <p:nvPicPr>
          <p:cNvPr id="17" name="Afbeelding 16" descr="Afbeelding met tekst, schermopname, Lettertype&#10;&#10;Automatisch gegenereerde beschrijving">
            <a:extLst>
              <a:ext uri="{FF2B5EF4-FFF2-40B4-BE49-F238E27FC236}">
                <a16:creationId xmlns:a16="http://schemas.microsoft.com/office/drawing/2014/main" id="{15ED9D3E-B814-21EA-C6F0-0BC141BDC27C}"/>
              </a:ext>
            </a:extLst>
          </p:cNvPr>
          <p:cNvPicPr>
            <a:picLocks noChangeAspect="1"/>
          </p:cNvPicPr>
          <p:nvPr/>
        </p:nvPicPr>
        <p:blipFill>
          <a:blip r:embed="rId3"/>
          <a:stretch>
            <a:fillRect/>
          </a:stretch>
        </p:blipFill>
        <p:spPr>
          <a:xfrm>
            <a:off x="2430683" y="3975538"/>
            <a:ext cx="7772400" cy="2198148"/>
          </a:xfrm>
          <a:prstGeom prst="rect">
            <a:avLst/>
          </a:prstGeom>
        </p:spPr>
      </p:pic>
      <p:sp>
        <p:nvSpPr>
          <p:cNvPr id="18" name="Tekstvak 17">
            <a:extLst>
              <a:ext uri="{FF2B5EF4-FFF2-40B4-BE49-F238E27FC236}">
                <a16:creationId xmlns:a16="http://schemas.microsoft.com/office/drawing/2014/main" id="{A812FD9C-59E7-BE7E-273E-D1EE8F2316F7}"/>
              </a:ext>
            </a:extLst>
          </p:cNvPr>
          <p:cNvSpPr txBox="1"/>
          <p:nvPr/>
        </p:nvSpPr>
        <p:spPr>
          <a:xfrm>
            <a:off x="9644062" y="752226"/>
            <a:ext cx="2198359" cy="923330"/>
          </a:xfrm>
          <a:prstGeom prst="rect">
            <a:avLst/>
          </a:prstGeom>
          <a:noFill/>
        </p:spPr>
        <p:txBody>
          <a:bodyPr wrap="none" rtlCol="0">
            <a:spAutoFit/>
          </a:bodyPr>
          <a:lstStyle/>
          <a:p>
            <a:pPr algn="ctr"/>
            <a:r>
              <a:rPr lang="en-CA" dirty="0" err="1">
                <a:solidFill>
                  <a:schemeClr val="bg2">
                    <a:lumMod val="90000"/>
                  </a:schemeClr>
                </a:solidFill>
              </a:rPr>
              <a:t>conda</a:t>
            </a:r>
            <a:r>
              <a:rPr lang="en-CA" dirty="0">
                <a:solidFill>
                  <a:schemeClr val="bg2">
                    <a:lumMod val="90000"/>
                  </a:schemeClr>
                </a:solidFill>
              </a:rPr>
              <a:t> install </a:t>
            </a:r>
            <a:r>
              <a:rPr lang="en-CA" dirty="0" err="1">
                <a:solidFill>
                  <a:schemeClr val="bg2">
                    <a:lumMod val="90000"/>
                  </a:schemeClr>
                </a:solidFill>
              </a:rPr>
              <a:t>numpy</a:t>
            </a:r>
            <a:endParaRPr lang="en-CA" dirty="0">
              <a:solidFill>
                <a:schemeClr val="bg2">
                  <a:lumMod val="90000"/>
                </a:schemeClr>
              </a:solidFill>
            </a:endParaRPr>
          </a:p>
          <a:p>
            <a:pPr algn="ctr"/>
            <a:r>
              <a:rPr lang="en-CA" dirty="0">
                <a:solidFill>
                  <a:schemeClr val="bg2">
                    <a:lumMod val="90000"/>
                  </a:schemeClr>
                </a:solidFill>
              </a:rPr>
              <a:t>OR</a:t>
            </a:r>
          </a:p>
          <a:p>
            <a:pPr algn="ctr"/>
            <a:r>
              <a:rPr lang="en-CA" dirty="0">
                <a:solidFill>
                  <a:schemeClr val="bg2">
                    <a:lumMod val="90000"/>
                  </a:schemeClr>
                </a:solidFill>
              </a:rPr>
              <a:t>pip install </a:t>
            </a:r>
            <a:r>
              <a:rPr lang="en-CA" dirty="0" err="1">
                <a:solidFill>
                  <a:schemeClr val="bg2">
                    <a:lumMod val="90000"/>
                  </a:schemeClr>
                </a:solidFill>
              </a:rPr>
              <a:t>numpy</a:t>
            </a:r>
            <a:endParaRPr lang="en-CA" dirty="0">
              <a:solidFill>
                <a:schemeClr val="bg2">
                  <a:lumMod val="90000"/>
                </a:schemeClr>
              </a:solidFill>
            </a:endParaRPr>
          </a:p>
        </p:txBody>
      </p:sp>
    </p:spTree>
    <p:extLst>
      <p:ext uri="{BB962C8B-B14F-4D97-AF65-F5344CB8AC3E}">
        <p14:creationId xmlns:p14="http://schemas.microsoft.com/office/powerpoint/2010/main" val="406897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88700-6BF8-9805-8984-ED3BB0EF97B3}"/>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1205A6B-2225-7424-C514-D83431A150C2}"/>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C67C7976-F9E1-B7F0-FD09-9F1DC429C015}"/>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A6E8040D-8421-AC0E-5383-CFA7FD2C32F3}"/>
              </a:ext>
            </a:extLst>
          </p:cNvPr>
          <p:cNvSpPr>
            <a:spLocks noGrp="1" noRot="1" noMove="1" noResize="1" noEditPoints="1" noAdjustHandles="1" noChangeArrowheads="1" noChangeShapeType="1"/>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A8D1A8F1-7D78-826A-3BE2-05C19009D649}"/>
              </a:ext>
            </a:extLst>
          </p:cNvPr>
          <p:cNvSpPr txBox="1"/>
          <p:nvPr/>
        </p:nvSpPr>
        <p:spPr>
          <a:xfrm>
            <a:off x="609600" y="2796830"/>
            <a:ext cx="3336683" cy="369332"/>
          </a:xfrm>
          <a:prstGeom prst="rect">
            <a:avLst/>
          </a:prstGeom>
          <a:noFill/>
        </p:spPr>
        <p:txBody>
          <a:bodyPr wrap="none" rtlCol="0">
            <a:spAutoFit/>
          </a:bodyPr>
          <a:lstStyle/>
          <a:p>
            <a:r>
              <a:rPr lang="en-CA" dirty="0"/>
              <a:t>Concrete example with pandas:</a:t>
            </a:r>
          </a:p>
        </p:txBody>
      </p:sp>
      <p:sp>
        <p:nvSpPr>
          <p:cNvPr id="9" name="Tekstvak 8">
            <a:extLst>
              <a:ext uri="{FF2B5EF4-FFF2-40B4-BE49-F238E27FC236}">
                <a16:creationId xmlns:a16="http://schemas.microsoft.com/office/drawing/2014/main" id="{4FCA301B-BAF6-7F26-4876-EB6CAE8F4B5D}"/>
              </a:ext>
            </a:extLst>
          </p:cNvPr>
          <p:cNvSpPr txBox="1"/>
          <p:nvPr/>
        </p:nvSpPr>
        <p:spPr>
          <a:xfrm>
            <a:off x="30594" y="3269279"/>
            <a:ext cx="5229224" cy="1477328"/>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2, 3, 4, 5, 6, 7, 8]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”param": ”peak", </a:t>
            </a:r>
          </a:p>
          <a:p>
            <a:pPr lvl="1" algn="l"/>
            <a:r>
              <a:rPr lang="en-CA" dirty="0">
                <a:latin typeface="system-ui"/>
              </a:rPr>
              <a:t> 	            </a:t>
            </a:r>
            <a:r>
              <a:rPr lang="en-CA" b="0" i="0" u="none" strike="noStrike" noProof="0" dirty="0">
                <a:effectLst/>
                <a:latin typeface="system-ui"/>
              </a:rPr>
              <a:t>"data": [14, 47, 41, 6, 35, 12, 27, 48]</a:t>
            </a:r>
          </a:p>
          <a:p>
            <a:pPr lvl="1" algn="l"/>
            <a:r>
              <a:rPr lang="en-CA" dirty="0">
                <a:latin typeface="system-ui"/>
              </a:rPr>
              <a:t>	          </a:t>
            </a:r>
            <a:r>
              <a:rPr lang="en-CA" b="0" i="0" u="none" strike="noStrike" noProof="0" dirty="0">
                <a:effectLst/>
                <a:latin typeface="system-ui"/>
              </a:rPr>
              <a:t>} </a:t>
            </a:r>
          </a:p>
        </p:txBody>
      </p:sp>
      <p:sp>
        <p:nvSpPr>
          <p:cNvPr id="11" name="Tekstvak 10">
            <a:extLst>
              <a:ext uri="{FF2B5EF4-FFF2-40B4-BE49-F238E27FC236}">
                <a16:creationId xmlns:a16="http://schemas.microsoft.com/office/drawing/2014/main" id="{D03C3A8F-4507-85D6-DACC-65C9271D89DF}"/>
              </a:ext>
            </a:extLst>
          </p:cNvPr>
          <p:cNvSpPr txBox="1"/>
          <p:nvPr/>
        </p:nvSpPr>
        <p:spPr>
          <a:xfrm>
            <a:off x="471488" y="5595206"/>
            <a:ext cx="4679795" cy="369332"/>
          </a:xfrm>
          <a:prstGeom prst="rect">
            <a:avLst/>
          </a:prstGeom>
          <a:solidFill>
            <a:schemeClr val="bg2"/>
          </a:solidFill>
        </p:spPr>
        <p:txBody>
          <a:bodyPr wrap="square">
            <a:spAutoFit/>
          </a:bodyPr>
          <a:lstStyle/>
          <a:p>
            <a:r>
              <a:rPr lang="en-CA" dirty="0" err="1"/>
              <a:t>df</a:t>
            </a:r>
            <a:r>
              <a:rPr lang="en-CA" dirty="0"/>
              <a:t> = </a:t>
            </a:r>
            <a:r>
              <a:rPr lang="en-CA" dirty="0" err="1"/>
              <a:t>pandas.DataFrame.from_dict</a:t>
            </a:r>
            <a:r>
              <a:rPr lang="en-CA" dirty="0"/>
              <a:t>(</a:t>
            </a:r>
            <a:r>
              <a:rPr lang="en-CA" dirty="0" err="1"/>
              <a:t>my_dict</a:t>
            </a:r>
            <a:r>
              <a:rPr lang="en-CA" dirty="0"/>
              <a:t>)</a:t>
            </a:r>
          </a:p>
        </p:txBody>
      </p:sp>
      <p:sp>
        <p:nvSpPr>
          <p:cNvPr id="8" name="Tekstvak 7">
            <a:extLst>
              <a:ext uri="{FF2B5EF4-FFF2-40B4-BE49-F238E27FC236}">
                <a16:creationId xmlns:a16="http://schemas.microsoft.com/office/drawing/2014/main" id="{2D3684EF-86ED-84EA-9EF4-296159385811}"/>
              </a:ext>
            </a:extLst>
          </p:cNvPr>
          <p:cNvSpPr txBox="1"/>
          <p:nvPr/>
        </p:nvSpPr>
        <p:spPr>
          <a:xfrm>
            <a:off x="8658224" y="2066075"/>
            <a:ext cx="2000251" cy="369332"/>
          </a:xfrm>
          <a:prstGeom prst="rect">
            <a:avLst/>
          </a:prstGeom>
          <a:noFill/>
        </p:spPr>
        <p:txBody>
          <a:bodyPr wrap="square">
            <a:spAutoFit/>
          </a:bodyPr>
          <a:lstStyle/>
          <a:p>
            <a:r>
              <a:rPr lang="nl-NL" b="1" dirty="0" err="1">
                <a:solidFill>
                  <a:schemeClr val="bg1"/>
                </a:solidFill>
                <a:latin typeface="system-ui"/>
              </a:rPr>
              <a:t>o</a:t>
            </a:r>
            <a:r>
              <a:rPr lang="nl-NL" b="1" i="0" u="none" strike="noStrike" dirty="0" err="1">
                <a:solidFill>
                  <a:schemeClr val="bg1"/>
                </a:solidFill>
                <a:effectLst/>
                <a:latin typeface="system-ui"/>
              </a:rPr>
              <a:t>bject.method</a:t>
            </a:r>
            <a:r>
              <a:rPr lang="nl-NL" b="1" i="0" u="none" strike="noStrike" dirty="0">
                <a:solidFill>
                  <a:schemeClr val="bg1"/>
                </a:solidFill>
                <a:effectLst/>
                <a:latin typeface="system-ui"/>
              </a:rPr>
              <a:t>()</a:t>
            </a:r>
            <a:endParaRPr lang="en-CA" dirty="0">
              <a:solidFill>
                <a:schemeClr val="bg1"/>
              </a:solidFill>
            </a:endParaRPr>
          </a:p>
        </p:txBody>
      </p:sp>
      <p:sp>
        <p:nvSpPr>
          <p:cNvPr id="10" name="Tekstvak 9">
            <a:extLst>
              <a:ext uri="{FF2B5EF4-FFF2-40B4-BE49-F238E27FC236}">
                <a16:creationId xmlns:a16="http://schemas.microsoft.com/office/drawing/2014/main" id="{D116C79D-A653-BEF4-42F5-B03686B1E9C2}"/>
              </a:ext>
            </a:extLst>
          </p:cNvPr>
          <p:cNvSpPr txBox="1"/>
          <p:nvPr/>
        </p:nvSpPr>
        <p:spPr>
          <a:xfrm>
            <a:off x="471488" y="5058014"/>
            <a:ext cx="3363549" cy="369332"/>
          </a:xfrm>
          <a:prstGeom prst="rect">
            <a:avLst/>
          </a:prstGeom>
          <a:noFill/>
        </p:spPr>
        <p:txBody>
          <a:bodyPr wrap="none" rtlCol="0">
            <a:spAutoFit/>
          </a:bodyPr>
          <a:lstStyle/>
          <a:p>
            <a:r>
              <a:rPr lang="en-CA" dirty="0"/>
              <a:t>Create the object from the class</a:t>
            </a:r>
          </a:p>
        </p:txBody>
      </p:sp>
      <p:pic>
        <p:nvPicPr>
          <p:cNvPr id="22" name="Afbeelding 21" descr="Afbeelding met tekst, schermopname, Lettertype, nummer&#10;&#10;Automatisch gegenereerde beschrijving">
            <a:extLst>
              <a:ext uri="{FF2B5EF4-FFF2-40B4-BE49-F238E27FC236}">
                <a16:creationId xmlns:a16="http://schemas.microsoft.com/office/drawing/2014/main" id="{D20BA487-80E4-EFE5-F346-42A0503E7DC3}"/>
              </a:ext>
            </a:extLst>
          </p:cNvPr>
          <p:cNvPicPr>
            <a:picLocks noChangeAspect="1"/>
          </p:cNvPicPr>
          <p:nvPr/>
        </p:nvPicPr>
        <p:blipFill>
          <a:blip r:embed="rId3"/>
          <a:stretch>
            <a:fillRect/>
          </a:stretch>
        </p:blipFill>
        <p:spPr>
          <a:xfrm>
            <a:off x="6702788" y="2976522"/>
            <a:ext cx="2146300" cy="2882900"/>
          </a:xfrm>
          <a:prstGeom prst="rect">
            <a:avLst/>
          </a:prstGeom>
        </p:spPr>
      </p:pic>
      <p:pic>
        <p:nvPicPr>
          <p:cNvPr id="24" name="Afbeelding 23" descr="Afbeelding met tekst, schermopname, Lettertype, nummer&#10;&#10;Automatisch gegenereerde beschrijving">
            <a:extLst>
              <a:ext uri="{FF2B5EF4-FFF2-40B4-BE49-F238E27FC236}">
                <a16:creationId xmlns:a16="http://schemas.microsoft.com/office/drawing/2014/main" id="{EBC74876-DA10-D773-3017-88D420DBD61B}"/>
              </a:ext>
            </a:extLst>
          </p:cNvPr>
          <p:cNvPicPr>
            <a:picLocks noChangeAspect="1"/>
          </p:cNvPicPr>
          <p:nvPr/>
        </p:nvPicPr>
        <p:blipFill>
          <a:blip r:embed="rId4"/>
          <a:stretch>
            <a:fillRect/>
          </a:stretch>
        </p:blipFill>
        <p:spPr>
          <a:xfrm>
            <a:off x="9015594" y="3083594"/>
            <a:ext cx="3009900" cy="2540000"/>
          </a:xfrm>
          <a:prstGeom prst="rect">
            <a:avLst/>
          </a:prstGeom>
        </p:spPr>
      </p:pic>
      <p:sp>
        <p:nvSpPr>
          <p:cNvPr id="25" name="Rechthoek 24">
            <a:extLst>
              <a:ext uri="{FF2B5EF4-FFF2-40B4-BE49-F238E27FC236}">
                <a16:creationId xmlns:a16="http://schemas.microsoft.com/office/drawing/2014/main" id="{00A0720D-0220-ACC3-E252-4ADE1EEC4E8C}"/>
              </a:ext>
            </a:extLst>
          </p:cNvPr>
          <p:cNvSpPr/>
          <p:nvPr/>
        </p:nvSpPr>
        <p:spPr>
          <a:xfrm>
            <a:off x="6286500" y="0"/>
            <a:ext cx="5905500" cy="687106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36940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95C7-B453-1229-5498-273D42D3B30F}"/>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2AE356B8-12B0-7290-76D3-5E7EA83E8E25}"/>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8F3D2909-02BC-C6F2-C02C-35BB59D4879E}"/>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109F513D-FA26-5EC6-18CF-C791EFA9BC47}"/>
              </a:ext>
            </a:extLst>
          </p:cNvPr>
          <p:cNvSpPr>
            <a:spLocks noGrp="1" noRot="1" noMove="1" noResize="1" noEditPoints="1" noAdjustHandles="1" noChangeArrowheads="1" noChangeShapeType="1"/>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7357072-E82A-09FC-0DCE-72D0EBC5A01E}"/>
              </a:ext>
            </a:extLst>
          </p:cNvPr>
          <p:cNvSpPr txBox="1"/>
          <p:nvPr/>
        </p:nvSpPr>
        <p:spPr>
          <a:xfrm>
            <a:off x="609600" y="2796830"/>
            <a:ext cx="3336683" cy="369332"/>
          </a:xfrm>
          <a:prstGeom prst="rect">
            <a:avLst/>
          </a:prstGeom>
          <a:noFill/>
        </p:spPr>
        <p:txBody>
          <a:bodyPr wrap="none" rtlCol="0">
            <a:spAutoFit/>
          </a:bodyPr>
          <a:lstStyle/>
          <a:p>
            <a:r>
              <a:rPr lang="en-CA" dirty="0"/>
              <a:t>Concrete example with pandas:</a:t>
            </a:r>
          </a:p>
        </p:txBody>
      </p:sp>
      <p:sp>
        <p:nvSpPr>
          <p:cNvPr id="9" name="Tekstvak 8">
            <a:extLst>
              <a:ext uri="{FF2B5EF4-FFF2-40B4-BE49-F238E27FC236}">
                <a16:creationId xmlns:a16="http://schemas.microsoft.com/office/drawing/2014/main" id="{8CD46B6B-2BA7-2D35-F60F-22D9C5B8F51D}"/>
              </a:ext>
            </a:extLst>
          </p:cNvPr>
          <p:cNvSpPr txBox="1"/>
          <p:nvPr/>
        </p:nvSpPr>
        <p:spPr>
          <a:xfrm>
            <a:off x="30594" y="3269279"/>
            <a:ext cx="5229224" cy="1477328"/>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2, 3, 4, 5, 6, 7, 8]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”param": ”peak", </a:t>
            </a:r>
          </a:p>
          <a:p>
            <a:pPr lvl="1" algn="l"/>
            <a:r>
              <a:rPr lang="en-CA" dirty="0">
                <a:latin typeface="system-ui"/>
              </a:rPr>
              <a:t> 	            </a:t>
            </a:r>
            <a:r>
              <a:rPr lang="en-CA" b="0" i="0" u="none" strike="noStrike" noProof="0" dirty="0">
                <a:effectLst/>
                <a:latin typeface="system-ui"/>
              </a:rPr>
              <a:t>"data": [14, 47, 41, 6, 35, 12, 27, 48]</a:t>
            </a:r>
          </a:p>
          <a:p>
            <a:pPr lvl="1" algn="l"/>
            <a:r>
              <a:rPr lang="en-CA" dirty="0">
                <a:latin typeface="system-ui"/>
              </a:rPr>
              <a:t>	          </a:t>
            </a:r>
            <a:r>
              <a:rPr lang="en-CA" b="0" i="0" u="none" strike="noStrike" noProof="0" dirty="0">
                <a:effectLst/>
                <a:latin typeface="system-ui"/>
              </a:rPr>
              <a:t>} </a:t>
            </a:r>
          </a:p>
        </p:txBody>
      </p:sp>
      <p:sp>
        <p:nvSpPr>
          <p:cNvPr id="11" name="Tekstvak 10">
            <a:extLst>
              <a:ext uri="{FF2B5EF4-FFF2-40B4-BE49-F238E27FC236}">
                <a16:creationId xmlns:a16="http://schemas.microsoft.com/office/drawing/2014/main" id="{735188C7-EB88-ECA2-675F-C528140E6B3C}"/>
              </a:ext>
            </a:extLst>
          </p:cNvPr>
          <p:cNvSpPr txBox="1"/>
          <p:nvPr/>
        </p:nvSpPr>
        <p:spPr>
          <a:xfrm>
            <a:off x="471488" y="5595206"/>
            <a:ext cx="4679795" cy="369332"/>
          </a:xfrm>
          <a:prstGeom prst="rect">
            <a:avLst/>
          </a:prstGeom>
          <a:solidFill>
            <a:schemeClr val="bg2"/>
          </a:solidFill>
        </p:spPr>
        <p:txBody>
          <a:bodyPr wrap="square">
            <a:spAutoFit/>
          </a:bodyPr>
          <a:lstStyle/>
          <a:p>
            <a:r>
              <a:rPr lang="en-CA" dirty="0" err="1"/>
              <a:t>df</a:t>
            </a:r>
            <a:r>
              <a:rPr lang="en-CA" dirty="0"/>
              <a:t> = </a:t>
            </a:r>
            <a:r>
              <a:rPr lang="en-CA" dirty="0" err="1"/>
              <a:t>pandas.DataFrame.from_dict</a:t>
            </a:r>
            <a:r>
              <a:rPr lang="en-CA" dirty="0"/>
              <a:t>(</a:t>
            </a:r>
            <a:r>
              <a:rPr lang="en-CA" dirty="0" err="1"/>
              <a:t>my_dict</a:t>
            </a:r>
            <a:r>
              <a:rPr lang="en-CA" dirty="0"/>
              <a:t>)</a:t>
            </a:r>
          </a:p>
        </p:txBody>
      </p:sp>
      <p:sp>
        <p:nvSpPr>
          <p:cNvPr id="8" name="Tekstvak 7">
            <a:extLst>
              <a:ext uri="{FF2B5EF4-FFF2-40B4-BE49-F238E27FC236}">
                <a16:creationId xmlns:a16="http://schemas.microsoft.com/office/drawing/2014/main" id="{4CE9704B-7906-112E-2F50-8253280DAFDA}"/>
              </a:ext>
            </a:extLst>
          </p:cNvPr>
          <p:cNvSpPr txBox="1"/>
          <p:nvPr/>
        </p:nvSpPr>
        <p:spPr>
          <a:xfrm>
            <a:off x="8658224" y="2066075"/>
            <a:ext cx="2000251" cy="369332"/>
          </a:xfrm>
          <a:prstGeom prst="rect">
            <a:avLst/>
          </a:prstGeom>
          <a:noFill/>
        </p:spPr>
        <p:txBody>
          <a:bodyPr wrap="square">
            <a:spAutoFit/>
          </a:bodyPr>
          <a:lstStyle/>
          <a:p>
            <a:r>
              <a:rPr lang="nl-NL" b="1" dirty="0" err="1">
                <a:solidFill>
                  <a:schemeClr val="bg1"/>
                </a:solidFill>
                <a:latin typeface="system-ui"/>
              </a:rPr>
              <a:t>o</a:t>
            </a:r>
            <a:r>
              <a:rPr lang="nl-NL" b="1" i="0" u="none" strike="noStrike" dirty="0" err="1">
                <a:solidFill>
                  <a:schemeClr val="bg1"/>
                </a:solidFill>
                <a:effectLst/>
                <a:latin typeface="system-ui"/>
              </a:rPr>
              <a:t>bject.method</a:t>
            </a:r>
            <a:r>
              <a:rPr lang="nl-NL" b="1" i="0" u="none" strike="noStrike" dirty="0">
                <a:solidFill>
                  <a:schemeClr val="bg1"/>
                </a:solidFill>
                <a:effectLst/>
                <a:latin typeface="system-ui"/>
              </a:rPr>
              <a:t>()</a:t>
            </a:r>
            <a:endParaRPr lang="en-CA" dirty="0">
              <a:solidFill>
                <a:schemeClr val="bg1"/>
              </a:solidFill>
            </a:endParaRPr>
          </a:p>
        </p:txBody>
      </p:sp>
      <p:sp>
        <p:nvSpPr>
          <p:cNvPr id="10" name="Tekstvak 9">
            <a:extLst>
              <a:ext uri="{FF2B5EF4-FFF2-40B4-BE49-F238E27FC236}">
                <a16:creationId xmlns:a16="http://schemas.microsoft.com/office/drawing/2014/main" id="{E14C7D96-ED69-366C-5EBE-1D7D608A3D0E}"/>
              </a:ext>
            </a:extLst>
          </p:cNvPr>
          <p:cNvSpPr txBox="1"/>
          <p:nvPr/>
        </p:nvSpPr>
        <p:spPr>
          <a:xfrm>
            <a:off x="471488" y="5058014"/>
            <a:ext cx="3363549" cy="369332"/>
          </a:xfrm>
          <a:prstGeom prst="rect">
            <a:avLst/>
          </a:prstGeom>
          <a:noFill/>
        </p:spPr>
        <p:txBody>
          <a:bodyPr wrap="none" rtlCol="0">
            <a:spAutoFit/>
          </a:bodyPr>
          <a:lstStyle/>
          <a:p>
            <a:r>
              <a:rPr lang="en-CA" dirty="0"/>
              <a:t>Create the object from the class</a:t>
            </a:r>
          </a:p>
        </p:txBody>
      </p:sp>
      <p:pic>
        <p:nvPicPr>
          <p:cNvPr id="22" name="Afbeelding 21" descr="Afbeelding met tekst, schermopname, Lettertype, nummer&#10;&#10;Automatisch gegenereerde beschrijving">
            <a:extLst>
              <a:ext uri="{FF2B5EF4-FFF2-40B4-BE49-F238E27FC236}">
                <a16:creationId xmlns:a16="http://schemas.microsoft.com/office/drawing/2014/main" id="{8E4DE487-78C7-1110-49F8-E094B5BB65F2}"/>
              </a:ext>
            </a:extLst>
          </p:cNvPr>
          <p:cNvPicPr>
            <a:picLocks noChangeAspect="1"/>
          </p:cNvPicPr>
          <p:nvPr/>
        </p:nvPicPr>
        <p:blipFill>
          <a:blip r:embed="rId3"/>
          <a:stretch>
            <a:fillRect/>
          </a:stretch>
        </p:blipFill>
        <p:spPr>
          <a:xfrm>
            <a:off x="6702788" y="2976522"/>
            <a:ext cx="2146300" cy="2882900"/>
          </a:xfrm>
          <a:prstGeom prst="rect">
            <a:avLst/>
          </a:prstGeom>
        </p:spPr>
      </p:pic>
      <p:pic>
        <p:nvPicPr>
          <p:cNvPr id="24" name="Afbeelding 23" descr="Afbeelding met tekst, schermopname, Lettertype, nummer&#10;&#10;Automatisch gegenereerde beschrijving">
            <a:extLst>
              <a:ext uri="{FF2B5EF4-FFF2-40B4-BE49-F238E27FC236}">
                <a16:creationId xmlns:a16="http://schemas.microsoft.com/office/drawing/2014/main" id="{F0E091C9-5BD5-D77E-8F97-207C74584085}"/>
              </a:ext>
            </a:extLst>
          </p:cNvPr>
          <p:cNvPicPr>
            <a:picLocks noChangeAspect="1"/>
          </p:cNvPicPr>
          <p:nvPr/>
        </p:nvPicPr>
        <p:blipFill>
          <a:blip r:embed="rId4"/>
          <a:stretch>
            <a:fillRect/>
          </a:stretch>
        </p:blipFill>
        <p:spPr>
          <a:xfrm>
            <a:off x="9015594" y="3083594"/>
            <a:ext cx="3009900" cy="2540000"/>
          </a:xfrm>
          <a:prstGeom prst="rect">
            <a:avLst/>
          </a:prstGeom>
        </p:spPr>
      </p:pic>
      <p:sp>
        <p:nvSpPr>
          <p:cNvPr id="2" name="Rechthoek 1">
            <a:extLst>
              <a:ext uri="{FF2B5EF4-FFF2-40B4-BE49-F238E27FC236}">
                <a16:creationId xmlns:a16="http://schemas.microsoft.com/office/drawing/2014/main" id="{24BE0F7A-9028-8D4C-FC23-E76984696212}"/>
              </a:ext>
            </a:extLst>
          </p:cNvPr>
          <p:cNvSpPr/>
          <p:nvPr/>
        </p:nvSpPr>
        <p:spPr>
          <a:xfrm>
            <a:off x="0" y="2622151"/>
            <a:ext cx="5905500" cy="4248912"/>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27523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3320BFA-6FBF-DA0A-3156-6EDCB6696724}"/>
              </a:ext>
            </a:extLst>
          </p:cNvPr>
          <p:cNvSpPr>
            <a:spLocks noGrp="1"/>
          </p:cNvSpPr>
          <p:nvPr>
            <p:ph type="body" sz="quarter" idx="10"/>
          </p:nvPr>
        </p:nvSpPr>
        <p:spPr/>
        <p:txBody>
          <a:bodyPr/>
          <a:lstStyle/>
          <a:p>
            <a:r>
              <a:rPr lang="en-CA" dirty="0"/>
              <a:t>With Matplotlib</a:t>
            </a:r>
          </a:p>
        </p:txBody>
      </p:sp>
      <p:sp>
        <p:nvSpPr>
          <p:cNvPr id="4" name="Titel 3">
            <a:extLst>
              <a:ext uri="{FF2B5EF4-FFF2-40B4-BE49-F238E27FC236}">
                <a16:creationId xmlns:a16="http://schemas.microsoft.com/office/drawing/2014/main" id="{8FEDF62D-23EE-0C9E-95F5-7577A46CF0B0}"/>
              </a:ext>
            </a:extLst>
          </p:cNvPr>
          <p:cNvSpPr>
            <a:spLocks noGrp="1"/>
          </p:cNvSpPr>
          <p:nvPr>
            <p:ph type="title"/>
          </p:nvPr>
        </p:nvSpPr>
        <p:spPr/>
        <p:txBody>
          <a:bodyPr/>
          <a:lstStyle/>
          <a:p>
            <a:r>
              <a:rPr lang="en-CA" dirty="0"/>
              <a:t>Visualisation example</a:t>
            </a:r>
          </a:p>
        </p:txBody>
      </p:sp>
      <p:sp>
        <p:nvSpPr>
          <p:cNvPr id="5" name="Rechthoek 4">
            <a:extLst>
              <a:ext uri="{FF2B5EF4-FFF2-40B4-BE49-F238E27FC236}">
                <a16:creationId xmlns:a16="http://schemas.microsoft.com/office/drawing/2014/main" id="{DF5F1062-069C-7B74-7B82-82FD2374CEFC}"/>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fbeelding 6" descr="Afbeelding met tekst, schermopname, lijn, diagram&#10;&#10;Automatisch gegenereerde beschrijving">
            <a:extLst>
              <a:ext uri="{FF2B5EF4-FFF2-40B4-BE49-F238E27FC236}">
                <a16:creationId xmlns:a16="http://schemas.microsoft.com/office/drawing/2014/main" id="{4EF2CA25-2BBC-7559-7BB3-1D8566AB943E}"/>
              </a:ext>
            </a:extLst>
          </p:cNvPr>
          <p:cNvPicPr>
            <a:picLocks noChangeAspect="1"/>
          </p:cNvPicPr>
          <p:nvPr/>
        </p:nvPicPr>
        <p:blipFill>
          <a:blip r:embed="rId2">
            <a:extLst>
              <a:ext uri="{28A0092B-C50C-407E-A947-70E740481C1C}">
                <a14:useLocalDpi xmlns:a14="http://schemas.microsoft.com/office/drawing/2010/main" val="0"/>
              </a:ext>
            </a:extLst>
          </a:blip>
          <a:srcRect l="6580" t="56707"/>
          <a:stretch/>
        </p:blipFill>
        <p:spPr>
          <a:xfrm>
            <a:off x="5996080" y="3249021"/>
            <a:ext cx="5989504" cy="2969046"/>
          </a:xfrm>
          <a:prstGeom prst="rect">
            <a:avLst/>
          </a:prstGeom>
        </p:spPr>
      </p:pic>
      <p:pic>
        <p:nvPicPr>
          <p:cNvPr id="2" name="Afbeelding 1" descr="Afbeelding met tekst, schermopname, lijn, diagram&#10;&#10;Automatisch gegenereerde beschrijving">
            <a:extLst>
              <a:ext uri="{FF2B5EF4-FFF2-40B4-BE49-F238E27FC236}">
                <a16:creationId xmlns:a16="http://schemas.microsoft.com/office/drawing/2014/main" id="{672C56DE-7481-27BB-520F-7F4700A12FA9}"/>
              </a:ext>
            </a:extLst>
          </p:cNvPr>
          <p:cNvPicPr>
            <a:picLocks noChangeAspect="1"/>
          </p:cNvPicPr>
          <p:nvPr/>
        </p:nvPicPr>
        <p:blipFill>
          <a:blip r:embed="rId2">
            <a:extLst>
              <a:ext uri="{28A0092B-C50C-407E-A947-70E740481C1C}">
                <a14:useLocalDpi xmlns:a14="http://schemas.microsoft.com/office/drawing/2010/main" val="0"/>
              </a:ext>
            </a:extLst>
          </a:blip>
          <a:srcRect l="13059" b="43775"/>
          <a:stretch/>
        </p:blipFill>
        <p:spPr>
          <a:xfrm>
            <a:off x="206416" y="2710149"/>
            <a:ext cx="5574151" cy="3855904"/>
          </a:xfrm>
          <a:prstGeom prst="rect">
            <a:avLst/>
          </a:prstGeom>
        </p:spPr>
      </p:pic>
    </p:spTree>
    <p:extLst>
      <p:ext uri="{BB962C8B-B14F-4D97-AF65-F5344CB8AC3E}">
        <p14:creationId xmlns:p14="http://schemas.microsoft.com/office/powerpoint/2010/main" val="3684020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B154823-849B-380D-711E-0F5D1D248B7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E2AC6892-FBA2-8DC4-BC53-73FD397D383F}"/>
              </a:ext>
            </a:extLst>
          </p:cNvPr>
          <p:cNvSpPr>
            <a:spLocks noGrp="1"/>
          </p:cNvSpPr>
          <p:nvPr>
            <p:ph type="title"/>
          </p:nvPr>
        </p:nvSpPr>
        <p:spPr/>
        <p:txBody>
          <a:bodyPr/>
          <a:lstStyle/>
          <a:p>
            <a:r>
              <a:rPr lang="en-CA" dirty="0"/>
              <a:t>Overview of the content</a:t>
            </a:r>
          </a:p>
        </p:txBody>
      </p:sp>
      <p:sp>
        <p:nvSpPr>
          <p:cNvPr id="5" name="Rechthoek 4">
            <a:extLst>
              <a:ext uri="{FF2B5EF4-FFF2-40B4-BE49-F238E27FC236}">
                <a16:creationId xmlns:a16="http://schemas.microsoft.com/office/drawing/2014/main" id="{3558D474-64B3-15FE-FAA9-10899A3701D1}"/>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kstvak 1">
            <a:extLst>
              <a:ext uri="{FF2B5EF4-FFF2-40B4-BE49-F238E27FC236}">
                <a16:creationId xmlns:a16="http://schemas.microsoft.com/office/drawing/2014/main" id="{ADAEDD4F-BC35-E434-B1B3-3654AF1E8AF5}"/>
              </a:ext>
            </a:extLst>
          </p:cNvPr>
          <p:cNvSpPr txBox="1"/>
          <p:nvPr/>
        </p:nvSpPr>
        <p:spPr>
          <a:xfrm>
            <a:off x="1105382" y="3925389"/>
            <a:ext cx="8873006" cy="923330"/>
          </a:xfrm>
          <a:prstGeom prst="rect">
            <a:avLst/>
          </a:prstGeom>
          <a:noFill/>
        </p:spPr>
        <p:txBody>
          <a:bodyPr wrap="none" rtlCol="0">
            <a:spAutoFit/>
          </a:bodyPr>
          <a:lstStyle/>
          <a:p>
            <a:pPr marL="285750" indent="-285750">
              <a:buFont typeface="Arial" panose="020B0604020202020204" pitchFamily="34" charset="0"/>
              <a:buChar char="•"/>
            </a:pPr>
            <a:r>
              <a:rPr lang="en-CA" dirty="0"/>
              <a:t>Python is based around Object-Oriented Programming</a:t>
            </a:r>
          </a:p>
          <a:p>
            <a:pPr marL="285750" indent="-285750">
              <a:buFont typeface="Arial" panose="020B0604020202020204" pitchFamily="34" charset="0"/>
              <a:buChar char="•"/>
            </a:pPr>
            <a:r>
              <a:rPr lang="en-CA" dirty="0"/>
              <a:t>We’ve looked at the basic essential libraries NumPy, pandas, SciPy, and matplotlib</a:t>
            </a:r>
          </a:p>
          <a:p>
            <a:pPr marL="285750" indent="-285750">
              <a:buFont typeface="Arial" panose="020B0604020202020204" pitchFamily="34" charset="0"/>
              <a:buChar char="•"/>
            </a:pPr>
            <a:r>
              <a:rPr lang="en-CA" dirty="0"/>
              <a:t>We used matplotlib for a first look at visualization </a:t>
            </a:r>
          </a:p>
        </p:txBody>
      </p:sp>
      <p:pic>
        <p:nvPicPr>
          <p:cNvPr id="6" name="Afbeelding 5">
            <a:extLst>
              <a:ext uri="{FF2B5EF4-FFF2-40B4-BE49-F238E27FC236}">
                <a16:creationId xmlns:a16="http://schemas.microsoft.com/office/drawing/2014/main" id="{C9E09B40-809B-7BAD-67B2-6A2F4941D41E}"/>
              </a:ext>
            </a:extLst>
          </p:cNvPr>
          <p:cNvPicPr>
            <a:picLocks noChangeAspect="1"/>
          </p:cNvPicPr>
          <p:nvPr/>
        </p:nvPicPr>
        <p:blipFill>
          <a:blip r:embed="rId3"/>
          <a:stretch>
            <a:fillRect/>
          </a:stretch>
        </p:blipFill>
        <p:spPr>
          <a:xfrm>
            <a:off x="1105381" y="1472664"/>
            <a:ext cx="7772400" cy="414528"/>
          </a:xfrm>
          <a:prstGeom prst="rect">
            <a:avLst/>
          </a:prstGeom>
        </p:spPr>
      </p:pic>
    </p:spTree>
    <p:extLst>
      <p:ext uri="{BB962C8B-B14F-4D97-AF65-F5344CB8AC3E}">
        <p14:creationId xmlns:p14="http://schemas.microsoft.com/office/powerpoint/2010/main" val="283929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64EB7B4-514E-86A3-E8A0-BBB58958A54B}"/>
              </a:ext>
            </a:extLst>
          </p:cNvPr>
          <p:cNvSpPr>
            <a:spLocks noGrp="1"/>
          </p:cNvSpPr>
          <p:nvPr>
            <p:ph type="body" sz="quarter" idx="10"/>
          </p:nvPr>
        </p:nvSpPr>
        <p:spPr/>
        <p:txBody>
          <a:bodyPr/>
          <a:lstStyle/>
          <a:p>
            <a:r>
              <a:rPr lang="en-CA" dirty="0"/>
              <a:t>If you are stuck, or you want to learn more, there are plenty of options</a:t>
            </a:r>
          </a:p>
        </p:txBody>
      </p:sp>
      <p:sp>
        <p:nvSpPr>
          <p:cNvPr id="4" name="Titel 3">
            <a:extLst>
              <a:ext uri="{FF2B5EF4-FFF2-40B4-BE49-F238E27FC236}">
                <a16:creationId xmlns:a16="http://schemas.microsoft.com/office/drawing/2014/main" id="{9A4F651F-BCA3-9432-1D2D-3B0532CDB27B}"/>
              </a:ext>
            </a:extLst>
          </p:cNvPr>
          <p:cNvSpPr>
            <a:spLocks noGrp="1"/>
          </p:cNvSpPr>
          <p:nvPr>
            <p:ph type="title"/>
          </p:nvPr>
        </p:nvSpPr>
        <p:spPr/>
        <p:txBody>
          <a:bodyPr/>
          <a:lstStyle/>
          <a:p>
            <a:r>
              <a:rPr lang="en-CA" dirty="0"/>
              <a:t>Extensive guides and references</a:t>
            </a:r>
          </a:p>
        </p:txBody>
      </p:sp>
      <p:sp>
        <p:nvSpPr>
          <p:cNvPr id="6" name="Rechthoek 5">
            <a:extLst>
              <a:ext uri="{FF2B5EF4-FFF2-40B4-BE49-F238E27FC236}">
                <a16:creationId xmlns:a16="http://schemas.microsoft.com/office/drawing/2014/main" id="{F21F38F8-BAEB-07E8-292B-DCBB2E5D909C}"/>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jdelijke aanduiding voor afbeelding 1">
            <a:extLst>
              <a:ext uri="{FF2B5EF4-FFF2-40B4-BE49-F238E27FC236}">
                <a16:creationId xmlns:a16="http://schemas.microsoft.com/office/drawing/2014/main" id="{18DE6BFD-CE34-F9B0-D2E7-94F7C82B7C08}"/>
              </a:ext>
            </a:extLst>
          </p:cNvPr>
          <p:cNvSpPr txBox="1">
            <a:spLocks/>
          </p:cNvSpPr>
          <p:nvPr/>
        </p:nvSpPr>
        <p:spPr>
          <a:xfrm>
            <a:off x="1105382" y="3034611"/>
            <a:ext cx="5619509" cy="2925602"/>
          </a:xfrm>
          <a:prstGeom prst="rect">
            <a:avLst/>
          </a:prstGeom>
          <a:solidFill>
            <a:schemeClr val="bg1"/>
          </a:solidFill>
        </p:spPr>
        <p:txBody>
          <a:bodyPr vert="horz" lIns="0" tIns="0" rIns="0" bIns="0" rtlCol="0">
            <a:normAutofit lnSpcReduction="10000"/>
          </a:bodyPr>
          <a:lst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hlinkClick r:id="rId3"/>
              </a:rPr>
              <a:t>Corresponding notebook</a:t>
            </a:r>
          </a:p>
          <a:p>
            <a:pPr>
              <a:buFont typeface="Arial" panose="020B0604020202020204" pitchFamily="34" charset="0"/>
              <a:buChar char="•"/>
            </a:pPr>
            <a:r>
              <a:rPr lang="en-CA" dirty="0">
                <a:hlinkClick r:id="rId3"/>
              </a:rPr>
              <a:t>Oficial Python tutorial </a:t>
            </a:r>
            <a:endParaRPr lang="en-CA" dirty="0"/>
          </a:p>
          <a:p>
            <a:pPr>
              <a:buFont typeface="Arial" panose="020B0604020202020204" pitchFamily="34" charset="0"/>
              <a:buChar char="•"/>
            </a:pPr>
            <a:r>
              <a:rPr lang="en-CA" dirty="0">
                <a:hlinkClick r:id="rId4"/>
              </a:rPr>
              <a:t>NumPy for absolute beginners</a:t>
            </a:r>
            <a:endParaRPr lang="en-CA" dirty="0"/>
          </a:p>
          <a:p>
            <a:pPr>
              <a:buFont typeface="Arial" panose="020B0604020202020204" pitchFamily="34" charset="0"/>
              <a:buChar char="•"/>
            </a:pPr>
            <a:r>
              <a:rPr lang="en-CA" dirty="0">
                <a:hlinkClick r:id="rId5"/>
              </a:rPr>
              <a:t>Thonny--easy IDE for debugging</a:t>
            </a:r>
            <a:endParaRPr lang="en-CA" dirty="0"/>
          </a:p>
          <a:p>
            <a:pPr>
              <a:buFont typeface="Arial" panose="020B0604020202020204" pitchFamily="34" charset="0"/>
              <a:buChar char="•"/>
            </a:pPr>
            <a:r>
              <a:rPr lang="en-CA" dirty="0"/>
              <a:t>Udemy courses like </a:t>
            </a:r>
            <a:r>
              <a:rPr lang="en-CA" dirty="0">
                <a:hlinkClick r:id="rId6"/>
              </a:rPr>
              <a:t>100 days of code</a:t>
            </a:r>
            <a:r>
              <a:rPr lang="en-CA" dirty="0"/>
              <a:t> or </a:t>
            </a:r>
            <a:r>
              <a:rPr lang="en-CA" dirty="0">
                <a:hlinkClick r:id="rId7"/>
              </a:rPr>
              <a:t>python for data science and machine learning bootcamp</a:t>
            </a:r>
            <a:endParaRPr lang="en-CA" dirty="0"/>
          </a:p>
          <a:p>
            <a:pPr>
              <a:buFont typeface="Arial" panose="020B0604020202020204" pitchFamily="34" charset="0"/>
              <a:buChar char="•"/>
            </a:pPr>
            <a:endParaRPr lang="en-CA" dirty="0"/>
          </a:p>
        </p:txBody>
      </p:sp>
    </p:spTree>
    <p:extLst>
      <p:ext uri="{BB962C8B-B14F-4D97-AF65-F5344CB8AC3E}">
        <p14:creationId xmlns:p14="http://schemas.microsoft.com/office/powerpoint/2010/main" val="358523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15643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7097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239323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1F38-0A07-AC5F-A304-C155A483A767}"/>
            </a:ext>
          </a:extLst>
        </p:cNvPr>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B9DE0684-ECE6-A76A-814F-4CC50FA6262F}"/>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2" name="Ovaal 1">
            <a:extLst>
              <a:ext uri="{FF2B5EF4-FFF2-40B4-BE49-F238E27FC236}">
                <a16:creationId xmlns:a16="http://schemas.microsoft.com/office/drawing/2014/main" id="{C3865A1F-EA66-143A-9619-26919E0D7CBC}"/>
              </a:ext>
            </a:extLst>
          </p:cNvPr>
          <p:cNvSpPr/>
          <p:nvPr/>
        </p:nvSpPr>
        <p:spPr>
          <a:xfrm>
            <a:off x="6235618" y="3902926"/>
            <a:ext cx="2051824" cy="546411"/>
          </a:xfrm>
          <a:prstGeom prst="ellipse">
            <a:avLst/>
          </a:prstGeom>
          <a:noFill/>
          <a:ln w="571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35599E1C-C125-CEC8-8874-0E51295B6EFB}"/>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F1707F26-485A-4033-2C54-3C42F0FA4D09}"/>
              </a:ext>
            </a:extLst>
          </p:cNvPr>
          <p:cNvSpPr>
            <a:spLocks noGrp="1"/>
          </p:cNvSpPr>
          <p:nvPr>
            <p:ph type="title"/>
          </p:nvPr>
        </p:nvSpPr>
        <p:spPr/>
        <p:txBody>
          <a:bodyPr/>
          <a:lstStyle/>
          <a:p>
            <a:r>
              <a:rPr lang="en-CA" dirty="0"/>
              <a:t>Basic structure to start a project</a:t>
            </a:r>
          </a:p>
        </p:txBody>
      </p:sp>
      <p:sp>
        <p:nvSpPr>
          <p:cNvPr id="5" name="Ovaal 4">
            <a:extLst>
              <a:ext uri="{FF2B5EF4-FFF2-40B4-BE49-F238E27FC236}">
                <a16:creationId xmlns:a16="http://schemas.microsoft.com/office/drawing/2014/main" id="{C9813E94-948B-A496-5BBF-5FBB3176D35C}"/>
              </a:ext>
            </a:extLst>
          </p:cNvPr>
          <p:cNvSpPr/>
          <p:nvPr/>
        </p:nvSpPr>
        <p:spPr>
          <a:xfrm>
            <a:off x="9385265" y="3902925"/>
            <a:ext cx="2051824" cy="546411"/>
          </a:xfrm>
          <a:prstGeom prst="ellipse">
            <a:avLst/>
          </a:prstGeom>
          <a:noFill/>
          <a:ln w="571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836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86757431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133</TotalTime>
  <Words>4019</Words>
  <Application>Microsoft Macintosh PowerPoint</Application>
  <PresentationFormat>Breedbeeld</PresentationFormat>
  <Paragraphs>340</Paragraphs>
  <Slides>38</Slides>
  <Notes>23</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38</vt:i4>
      </vt:variant>
    </vt:vector>
  </HeadingPairs>
  <TitlesOfParts>
    <vt:vector size="44" baseType="lpstr">
      <vt:lpstr>Aptos</vt:lpstr>
      <vt:lpstr>Aptos Display</vt:lpstr>
      <vt:lpstr>Arial</vt:lpstr>
      <vt:lpstr>system-ui</vt:lpstr>
      <vt:lpstr>Wingdings</vt:lpstr>
      <vt:lpstr>Kantoorthema</vt:lpstr>
      <vt:lpstr>PowerPoint-presentatie</vt:lpstr>
      <vt:lpstr>Why learn Python</vt:lpstr>
      <vt:lpstr>Why learn Python</vt:lpstr>
      <vt:lpstr>Extensive guides and references</vt:lpstr>
      <vt:lpstr>Overview of content so far</vt:lpstr>
      <vt:lpstr>Start a Python Project</vt:lpstr>
      <vt:lpstr>Basic structure to start a project</vt:lpstr>
      <vt:lpstr>Basic structure to start a project</vt:lpstr>
      <vt:lpstr>Step 3: Virtual environment </vt:lpstr>
      <vt:lpstr>Step 3: Virtual environment</vt:lpstr>
      <vt:lpstr>Step 5: Install (project) packages </vt:lpstr>
      <vt:lpstr>Step 6: Start coding</vt:lpstr>
      <vt:lpstr>Take home message</vt:lpstr>
      <vt:lpstr>Overview of content so far</vt:lpstr>
      <vt:lpstr>What to use  in Python scripting</vt:lpstr>
      <vt:lpstr>IDEs versus Notebooks</vt:lpstr>
      <vt:lpstr>IDEs</vt:lpstr>
      <vt:lpstr>Notebooks</vt:lpstr>
      <vt:lpstr>Navigating Jupyter Notebook</vt:lpstr>
      <vt:lpstr>General flow of a python script</vt:lpstr>
      <vt:lpstr>Overview of content so far</vt:lpstr>
      <vt:lpstr>Basic Python scripting</vt:lpstr>
      <vt:lpstr>Understanding Data Types</vt:lpstr>
      <vt:lpstr>Understanding Data Structures</vt:lpstr>
      <vt:lpstr>Understanding Data Structures</vt:lpstr>
      <vt:lpstr>Indexing</vt:lpstr>
      <vt:lpstr>Indexing</vt:lpstr>
      <vt:lpstr>Python Loops and conditional statements</vt:lpstr>
      <vt:lpstr>Python functions</vt:lpstr>
      <vt:lpstr>Debugging</vt:lpstr>
      <vt:lpstr>Overview of content</vt:lpstr>
      <vt:lpstr>Less basic Python scripting</vt:lpstr>
      <vt:lpstr>Object Oriented Programming (OOP)</vt:lpstr>
      <vt:lpstr>Working with data</vt:lpstr>
      <vt:lpstr>Working with data</vt:lpstr>
      <vt:lpstr>Working with data</vt:lpstr>
      <vt:lpstr>Visualisation example</vt:lpstr>
      <vt:lpstr>Overview of the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41</cp:revision>
  <dcterms:created xsi:type="dcterms:W3CDTF">2024-09-04T19:48:26Z</dcterms:created>
  <dcterms:modified xsi:type="dcterms:W3CDTF">2024-09-06T14:38:38Z</dcterms:modified>
</cp:coreProperties>
</file>